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8" r:id="rId3"/>
    <p:sldId id="261" r:id="rId4"/>
    <p:sldId id="318" r:id="rId5"/>
    <p:sldId id="262" r:id="rId6"/>
    <p:sldId id="317" r:id="rId7"/>
    <p:sldId id="263" r:id="rId8"/>
    <p:sldId id="264" r:id="rId9"/>
    <p:sldId id="265" r:id="rId10"/>
    <p:sldId id="266" r:id="rId11"/>
    <p:sldId id="316" r:id="rId12"/>
    <p:sldId id="319" r:id="rId13"/>
    <p:sldId id="320" r:id="rId14"/>
    <p:sldId id="321" r:id="rId15"/>
    <p:sldId id="322" r:id="rId16"/>
    <p:sldId id="323" r:id="rId17"/>
    <p:sldId id="324" r:id="rId18"/>
    <p:sldId id="325" r:id="rId1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E56"/>
    <a:srgbClr val="64C1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7" d="100"/>
          <a:sy n="87" d="100"/>
        </p:scale>
        <p:origin x="2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EAF02-768D-4988-8EBE-4E7B5431767E}" type="datetimeFigureOut">
              <a:rPr lang="es-MX" smtClean="0"/>
              <a:t>08/04/2020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71E12-F015-4EA0-B11E-9084CCBE0E86}" type="slidenum">
              <a:rPr lang="es-MX" smtClean="0"/>
              <a:t>‹Nº›</a:t>
            </a:fld>
            <a:endParaRPr lang="es-MX"/>
          </a:p>
        </p:txBody>
      </p:sp>
    </p:spTree>
    <p:extLst>
      <p:ext uri="{BB962C8B-B14F-4D97-AF65-F5344CB8AC3E}">
        <p14:creationId xmlns:p14="http://schemas.microsoft.com/office/powerpoint/2010/main" val="2207696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84B6B69-A8C6-40B9-AD58-A4469D01761C}"/>
              </a:ext>
            </a:extLst>
          </p:cNvPr>
          <p:cNvSpPr>
            <a:spLocks noGrp="1"/>
          </p:cNvSpPr>
          <p:nvPr>
            <p:ph type="dt" sz="half" idx="10"/>
          </p:nvPr>
        </p:nvSpPr>
        <p:spPr/>
        <p:txBody>
          <a:bodyPr/>
          <a:lstStyle/>
          <a:p>
            <a:fld id="{E4BBFF8F-17C5-4DF5-8696-E906499D284D}" type="datetimeFigureOut">
              <a:rPr lang="es-MX" smtClean="0"/>
              <a:t>08/04/2020</a:t>
            </a:fld>
            <a:endParaRPr lang="es-MX"/>
          </a:p>
        </p:txBody>
      </p:sp>
      <p:sp>
        <p:nvSpPr>
          <p:cNvPr id="4" name="Marcador de pie de página 3">
            <a:extLst>
              <a:ext uri="{FF2B5EF4-FFF2-40B4-BE49-F238E27FC236}">
                <a16:creationId xmlns:a16="http://schemas.microsoft.com/office/drawing/2014/main" id="{EB1EA92C-1072-4523-8106-BA54059D8319}"/>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B97A9C2-5C1F-4513-88D5-0EB6DDF3F119}"/>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285222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15 Rectángulo">
            <a:extLst>
              <a:ext uri="{FF2B5EF4-FFF2-40B4-BE49-F238E27FC236}">
                <a16:creationId xmlns:a16="http://schemas.microsoft.com/office/drawing/2014/main" id="{655D8575-1647-431F-9779-673B20C737F5}"/>
              </a:ext>
            </a:extLst>
          </p:cNvPr>
          <p:cNvSpPr/>
          <p:nvPr userDrawn="1"/>
        </p:nvSpPr>
        <p:spPr>
          <a:xfrm>
            <a:off x="-1" y="0"/>
            <a:ext cx="12192001" cy="681600"/>
          </a:xfrm>
          <a:prstGeom prst="rect">
            <a:avLst/>
          </a:prstGeom>
          <a:solidFill>
            <a:srgbClr val="64C19B"/>
          </a:solidFill>
          <a:ln>
            <a:solidFill>
              <a:srgbClr val="64C1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16 Rectángulo">
            <a:extLst>
              <a:ext uri="{FF2B5EF4-FFF2-40B4-BE49-F238E27FC236}">
                <a16:creationId xmlns:a16="http://schemas.microsoft.com/office/drawing/2014/main" id="{4331BE3F-A227-47BA-9705-C8D98853ECA3}"/>
              </a:ext>
            </a:extLst>
          </p:cNvPr>
          <p:cNvSpPr/>
          <p:nvPr userDrawn="1"/>
        </p:nvSpPr>
        <p:spPr>
          <a:xfrm>
            <a:off x="0" y="-1"/>
            <a:ext cx="12191998" cy="486857"/>
          </a:xfrm>
          <a:prstGeom prst="rect">
            <a:avLst/>
          </a:prstGeom>
          <a:solidFill>
            <a:srgbClr val="1F4E56"/>
          </a:solidFill>
          <a:ln>
            <a:solidFill>
              <a:srgbClr val="1F4E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rcador de fecha 10">
            <a:extLst>
              <a:ext uri="{FF2B5EF4-FFF2-40B4-BE49-F238E27FC236}">
                <a16:creationId xmlns:a16="http://schemas.microsoft.com/office/drawing/2014/main" id="{C4405AD0-94CB-45E0-B441-9E35C18B99A6}"/>
              </a:ext>
            </a:extLst>
          </p:cNvPr>
          <p:cNvSpPr>
            <a:spLocks noGrp="1"/>
          </p:cNvSpPr>
          <p:nvPr>
            <p:ph type="dt" sz="half" idx="10"/>
          </p:nvPr>
        </p:nvSpPr>
        <p:spPr/>
        <p:txBody>
          <a:bodyPr/>
          <a:lstStyle/>
          <a:p>
            <a:fld id="{E4BBFF8F-17C5-4DF5-8696-E906499D284D}" type="datetimeFigureOut">
              <a:rPr lang="es-MX" smtClean="0"/>
              <a:t>08/04/2020</a:t>
            </a:fld>
            <a:endParaRPr lang="es-MX"/>
          </a:p>
        </p:txBody>
      </p:sp>
      <p:sp>
        <p:nvSpPr>
          <p:cNvPr id="12" name="Marcador de pie de página 11">
            <a:extLst>
              <a:ext uri="{FF2B5EF4-FFF2-40B4-BE49-F238E27FC236}">
                <a16:creationId xmlns:a16="http://schemas.microsoft.com/office/drawing/2014/main" id="{7C5A3AAA-2498-4A60-97DE-B6A76AB22BA6}"/>
              </a:ext>
            </a:extLst>
          </p:cNvPr>
          <p:cNvSpPr>
            <a:spLocks noGrp="1"/>
          </p:cNvSpPr>
          <p:nvPr>
            <p:ph type="ftr" sz="quarter" idx="11"/>
          </p:nvPr>
        </p:nvSpPr>
        <p:spPr/>
        <p:txBody>
          <a:bodyPr/>
          <a:lstStyle/>
          <a:p>
            <a:endParaRPr lang="es-MX"/>
          </a:p>
        </p:txBody>
      </p:sp>
      <p:sp>
        <p:nvSpPr>
          <p:cNvPr id="13" name="Marcador de número de diapositiva 12">
            <a:extLst>
              <a:ext uri="{FF2B5EF4-FFF2-40B4-BE49-F238E27FC236}">
                <a16:creationId xmlns:a16="http://schemas.microsoft.com/office/drawing/2014/main" id="{ABC54C04-9E99-4D86-A219-E1B581561743}"/>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102897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A4E4E3D-B911-4E22-AE5F-220013A4A3D6}"/>
              </a:ext>
            </a:extLst>
          </p:cNvPr>
          <p:cNvSpPr/>
          <p:nvPr userDrawn="1"/>
        </p:nvSpPr>
        <p:spPr>
          <a:xfrm>
            <a:off x="0" y="0"/>
            <a:ext cx="3157979" cy="6858000"/>
          </a:xfrm>
          <a:prstGeom prst="rect">
            <a:avLst/>
          </a:prstGeom>
          <a:solidFill>
            <a:srgbClr val="64C19B"/>
          </a:solidFill>
          <a:ln>
            <a:solidFill>
              <a:srgbClr val="64C1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65074939-12B2-4305-AB95-36AD151A2A69}"/>
              </a:ext>
            </a:extLst>
          </p:cNvPr>
          <p:cNvSpPr/>
          <p:nvPr userDrawn="1"/>
        </p:nvSpPr>
        <p:spPr>
          <a:xfrm>
            <a:off x="0" y="0"/>
            <a:ext cx="2743200" cy="6858000"/>
          </a:xfrm>
          <a:prstGeom prst="rect">
            <a:avLst/>
          </a:prstGeom>
          <a:solidFill>
            <a:srgbClr val="1F4E56"/>
          </a:solidFill>
          <a:ln>
            <a:solidFill>
              <a:srgbClr val="1F4E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Marcador de fecha 8">
            <a:extLst>
              <a:ext uri="{FF2B5EF4-FFF2-40B4-BE49-F238E27FC236}">
                <a16:creationId xmlns:a16="http://schemas.microsoft.com/office/drawing/2014/main" id="{30A7A2D5-8A3B-4DF8-BA02-E6A26676AFDA}"/>
              </a:ext>
            </a:extLst>
          </p:cNvPr>
          <p:cNvSpPr>
            <a:spLocks noGrp="1"/>
          </p:cNvSpPr>
          <p:nvPr>
            <p:ph type="dt" sz="half" idx="10"/>
          </p:nvPr>
        </p:nvSpPr>
        <p:spPr/>
        <p:txBody>
          <a:bodyPr/>
          <a:lstStyle/>
          <a:p>
            <a:fld id="{E4BBFF8F-17C5-4DF5-8696-E906499D284D}" type="datetimeFigureOut">
              <a:rPr lang="es-MX" smtClean="0"/>
              <a:t>08/04/2020</a:t>
            </a:fld>
            <a:endParaRPr lang="es-MX"/>
          </a:p>
        </p:txBody>
      </p:sp>
      <p:sp>
        <p:nvSpPr>
          <p:cNvPr id="10" name="Marcador de pie de página 9">
            <a:extLst>
              <a:ext uri="{FF2B5EF4-FFF2-40B4-BE49-F238E27FC236}">
                <a16:creationId xmlns:a16="http://schemas.microsoft.com/office/drawing/2014/main" id="{BD8D2FE6-CA9C-4CBA-B2D2-C89987A7ACDB}"/>
              </a:ext>
            </a:extLst>
          </p:cNvPr>
          <p:cNvSpPr>
            <a:spLocks noGrp="1"/>
          </p:cNvSpPr>
          <p:nvPr>
            <p:ph type="ftr" sz="quarter" idx="11"/>
          </p:nvPr>
        </p:nvSpPr>
        <p:spPr/>
        <p:txBody>
          <a:bodyPr/>
          <a:lstStyle/>
          <a:p>
            <a:endParaRPr lang="es-MX"/>
          </a:p>
        </p:txBody>
      </p:sp>
      <p:sp>
        <p:nvSpPr>
          <p:cNvPr id="11" name="Marcador de número de diapositiva 10">
            <a:extLst>
              <a:ext uri="{FF2B5EF4-FFF2-40B4-BE49-F238E27FC236}">
                <a16:creationId xmlns:a16="http://schemas.microsoft.com/office/drawing/2014/main" id="{F2D5FCC6-B406-4A96-A7CB-AE9BCA94042E}"/>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257643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6 Rectángulo">
            <a:extLst>
              <a:ext uri="{FF2B5EF4-FFF2-40B4-BE49-F238E27FC236}">
                <a16:creationId xmlns:a16="http://schemas.microsoft.com/office/drawing/2014/main" id="{D9B3C8B4-A191-412A-BE35-FF738661F200}"/>
              </a:ext>
            </a:extLst>
          </p:cNvPr>
          <p:cNvSpPr/>
          <p:nvPr userDrawn="1"/>
        </p:nvSpPr>
        <p:spPr>
          <a:xfrm>
            <a:off x="-340211" y="417518"/>
            <a:ext cx="2514600" cy="146685"/>
          </a:xfrm>
          <a:prstGeom prst="rect">
            <a:avLst/>
          </a:prstGeom>
          <a:solidFill>
            <a:srgbClr val="1F4E56"/>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Rectángulo">
            <a:extLst>
              <a:ext uri="{FF2B5EF4-FFF2-40B4-BE49-F238E27FC236}">
                <a16:creationId xmlns:a16="http://schemas.microsoft.com/office/drawing/2014/main" id="{2D52B5CE-B23D-48A0-8BFE-06AF4A28E925}"/>
              </a:ext>
            </a:extLst>
          </p:cNvPr>
          <p:cNvSpPr/>
          <p:nvPr userDrawn="1"/>
        </p:nvSpPr>
        <p:spPr>
          <a:xfrm>
            <a:off x="-340211" y="227345"/>
            <a:ext cx="2514600" cy="104775"/>
          </a:xfrm>
          <a:prstGeom prst="rect">
            <a:avLst/>
          </a:prstGeom>
          <a:solidFill>
            <a:srgbClr val="64C19B"/>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rcador de fecha 8">
            <a:extLst>
              <a:ext uri="{FF2B5EF4-FFF2-40B4-BE49-F238E27FC236}">
                <a16:creationId xmlns:a16="http://schemas.microsoft.com/office/drawing/2014/main" id="{EE8EEEFF-5DCE-4B20-B6EA-BE4FB4299892}"/>
              </a:ext>
            </a:extLst>
          </p:cNvPr>
          <p:cNvSpPr>
            <a:spLocks noGrp="1"/>
          </p:cNvSpPr>
          <p:nvPr>
            <p:ph type="dt" sz="half" idx="10"/>
          </p:nvPr>
        </p:nvSpPr>
        <p:spPr/>
        <p:txBody>
          <a:bodyPr/>
          <a:lstStyle/>
          <a:p>
            <a:fld id="{E4BBFF8F-17C5-4DF5-8696-E906499D284D}" type="datetimeFigureOut">
              <a:rPr lang="es-MX" smtClean="0"/>
              <a:t>08/04/2020</a:t>
            </a:fld>
            <a:endParaRPr lang="es-MX"/>
          </a:p>
        </p:txBody>
      </p:sp>
      <p:sp>
        <p:nvSpPr>
          <p:cNvPr id="10" name="Marcador de pie de página 9">
            <a:extLst>
              <a:ext uri="{FF2B5EF4-FFF2-40B4-BE49-F238E27FC236}">
                <a16:creationId xmlns:a16="http://schemas.microsoft.com/office/drawing/2014/main" id="{F6AB145B-1598-442D-866B-54EE81DB741B}"/>
              </a:ext>
            </a:extLst>
          </p:cNvPr>
          <p:cNvSpPr>
            <a:spLocks noGrp="1"/>
          </p:cNvSpPr>
          <p:nvPr>
            <p:ph type="ftr" sz="quarter" idx="11"/>
          </p:nvPr>
        </p:nvSpPr>
        <p:spPr/>
        <p:txBody>
          <a:bodyPr/>
          <a:lstStyle/>
          <a:p>
            <a:endParaRPr lang="es-MX"/>
          </a:p>
        </p:txBody>
      </p:sp>
      <p:sp>
        <p:nvSpPr>
          <p:cNvPr id="11" name="Marcador de número de diapositiva 10">
            <a:extLst>
              <a:ext uri="{FF2B5EF4-FFF2-40B4-BE49-F238E27FC236}">
                <a16:creationId xmlns:a16="http://schemas.microsoft.com/office/drawing/2014/main" id="{17791AE8-D8A4-4086-8D90-FA68B84BD3B7}"/>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350898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8" name="15 Rectángulo">
            <a:extLst>
              <a:ext uri="{FF2B5EF4-FFF2-40B4-BE49-F238E27FC236}">
                <a16:creationId xmlns:a16="http://schemas.microsoft.com/office/drawing/2014/main" id="{B3D4C775-65FF-4702-8631-4068F780C5D8}"/>
              </a:ext>
            </a:extLst>
          </p:cNvPr>
          <p:cNvSpPr/>
          <p:nvPr userDrawn="1"/>
        </p:nvSpPr>
        <p:spPr>
          <a:xfrm rot="5400000">
            <a:off x="8420878" y="3089522"/>
            <a:ext cx="6860643" cy="681600"/>
          </a:xfrm>
          <a:prstGeom prst="rect">
            <a:avLst/>
          </a:prstGeom>
          <a:solidFill>
            <a:srgbClr val="64C19B"/>
          </a:solidFill>
          <a:ln>
            <a:solidFill>
              <a:srgbClr val="64C1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16 Rectángulo">
            <a:extLst>
              <a:ext uri="{FF2B5EF4-FFF2-40B4-BE49-F238E27FC236}">
                <a16:creationId xmlns:a16="http://schemas.microsoft.com/office/drawing/2014/main" id="{BD41B105-9D33-44C9-A8EA-AE754D9FE214}"/>
              </a:ext>
            </a:extLst>
          </p:cNvPr>
          <p:cNvSpPr/>
          <p:nvPr userDrawn="1"/>
        </p:nvSpPr>
        <p:spPr>
          <a:xfrm rot="5400000">
            <a:off x="8519571" y="3185572"/>
            <a:ext cx="6858000" cy="486857"/>
          </a:xfrm>
          <a:prstGeom prst="rect">
            <a:avLst/>
          </a:prstGeom>
          <a:solidFill>
            <a:srgbClr val="1F4E56"/>
          </a:solidFill>
          <a:ln>
            <a:solidFill>
              <a:srgbClr val="1F4E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arcador de fecha 9">
            <a:extLst>
              <a:ext uri="{FF2B5EF4-FFF2-40B4-BE49-F238E27FC236}">
                <a16:creationId xmlns:a16="http://schemas.microsoft.com/office/drawing/2014/main" id="{63DEFB24-8EE9-496E-BF0C-DA1211F3F616}"/>
              </a:ext>
            </a:extLst>
          </p:cNvPr>
          <p:cNvSpPr>
            <a:spLocks noGrp="1"/>
          </p:cNvSpPr>
          <p:nvPr>
            <p:ph type="dt" sz="half" idx="10"/>
          </p:nvPr>
        </p:nvSpPr>
        <p:spPr/>
        <p:txBody>
          <a:bodyPr/>
          <a:lstStyle/>
          <a:p>
            <a:fld id="{E4BBFF8F-17C5-4DF5-8696-E906499D284D}" type="datetimeFigureOut">
              <a:rPr lang="es-MX" smtClean="0"/>
              <a:t>08/04/2020</a:t>
            </a:fld>
            <a:endParaRPr lang="es-MX"/>
          </a:p>
        </p:txBody>
      </p:sp>
      <p:sp>
        <p:nvSpPr>
          <p:cNvPr id="11" name="Marcador de pie de página 10">
            <a:extLst>
              <a:ext uri="{FF2B5EF4-FFF2-40B4-BE49-F238E27FC236}">
                <a16:creationId xmlns:a16="http://schemas.microsoft.com/office/drawing/2014/main" id="{BE558498-D7C9-4DBD-9F63-9DA2FFD2EFF4}"/>
              </a:ext>
            </a:extLst>
          </p:cNvPr>
          <p:cNvSpPr>
            <a:spLocks noGrp="1"/>
          </p:cNvSpPr>
          <p:nvPr>
            <p:ph type="ftr" sz="quarter" idx="11"/>
          </p:nvPr>
        </p:nvSpPr>
        <p:spPr/>
        <p:txBody>
          <a:bodyPr/>
          <a:lstStyle/>
          <a:p>
            <a:endParaRPr lang="es-MX"/>
          </a:p>
        </p:txBody>
      </p:sp>
      <p:sp>
        <p:nvSpPr>
          <p:cNvPr id="12" name="Marcador de número de diapositiva 11">
            <a:extLst>
              <a:ext uri="{FF2B5EF4-FFF2-40B4-BE49-F238E27FC236}">
                <a16:creationId xmlns:a16="http://schemas.microsoft.com/office/drawing/2014/main" id="{B60DCBE0-967C-4EC5-AE23-12414F9AE6BD}"/>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912204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F74520AF-FC41-4ED3-9A9A-0663CB5D9CB7}"/>
              </a:ext>
            </a:extLst>
          </p:cNvPr>
          <p:cNvCxnSpPr/>
          <p:nvPr userDrawn="1"/>
        </p:nvCxnSpPr>
        <p:spPr>
          <a:xfrm>
            <a:off x="215629" y="3051662"/>
            <a:ext cx="11760740" cy="0"/>
          </a:xfrm>
          <a:prstGeom prst="line">
            <a:avLst/>
          </a:prstGeom>
          <a:ln w="38100">
            <a:solidFill>
              <a:srgbClr val="1F4E56"/>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41D76455-87C8-432F-88E2-968AD914A757}"/>
              </a:ext>
            </a:extLst>
          </p:cNvPr>
          <p:cNvCxnSpPr/>
          <p:nvPr userDrawn="1"/>
        </p:nvCxnSpPr>
        <p:spPr>
          <a:xfrm>
            <a:off x="215629" y="3174879"/>
            <a:ext cx="11760740" cy="0"/>
          </a:xfrm>
          <a:prstGeom prst="line">
            <a:avLst/>
          </a:prstGeom>
          <a:ln w="38100">
            <a:solidFill>
              <a:srgbClr val="64C19B"/>
            </a:solidFill>
          </a:ln>
        </p:spPr>
        <p:style>
          <a:lnRef idx="1">
            <a:schemeClr val="accent1"/>
          </a:lnRef>
          <a:fillRef idx="0">
            <a:schemeClr val="accent1"/>
          </a:fillRef>
          <a:effectRef idx="0">
            <a:schemeClr val="accent1"/>
          </a:effectRef>
          <a:fontRef idx="minor">
            <a:schemeClr val="tx1"/>
          </a:fontRef>
        </p:style>
      </p:cxnSp>
      <p:sp>
        <p:nvSpPr>
          <p:cNvPr id="12" name="Marcador de fecha 11">
            <a:extLst>
              <a:ext uri="{FF2B5EF4-FFF2-40B4-BE49-F238E27FC236}">
                <a16:creationId xmlns:a16="http://schemas.microsoft.com/office/drawing/2014/main" id="{48F2DBB9-6AB4-4204-B571-724C37804D1D}"/>
              </a:ext>
            </a:extLst>
          </p:cNvPr>
          <p:cNvSpPr>
            <a:spLocks noGrp="1"/>
          </p:cNvSpPr>
          <p:nvPr>
            <p:ph type="dt" sz="half" idx="10"/>
          </p:nvPr>
        </p:nvSpPr>
        <p:spPr/>
        <p:txBody>
          <a:bodyPr/>
          <a:lstStyle/>
          <a:p>
            <a:fld id="{E4BBFF8F-17C5-4DF5-8696-E906499D284D}" type="datetimeFigureOut">
              <a:rPr lang="es-MX" smtClean="0"/>
              <a:t>08/04/2020</a:t>
            </a:fld>
            <a:endParaRPr lang="es-MX"/>
          </a:p>
        </p:txBody>
      </p:sp>
      <p:sp>
        <p:nvSpPr>
          <p:cNvPr id="13" name="Marcador de pie de página 12">
            <a:extLst>
              <a:ext uri="{FF2B5EF4-FFF2-40B4-BE49-F238E27FC236}">
                <a16:creationId xmlns:a16="http://schemas.microsoft.com/office/drawing/2014/main" id="{B5216198-0C9B-4CBB-8E8F-F4F3C2441ECE}"/>
              </a:ext>
            </a:extLst>
          </p:cNvPr>
          <p:cNvSpPr>
            <a:spLocks noGrp="1"/>
          </p:cNvSpPr>
          <p:nvPr>
            <p:ph type="ftr" sz="quarter" idx="11"/>
          </p:nvPr>
        </p:nvSpPr>
        <p:spPr/>
        <p:txBody>
          <a:bodyPr/>
          <a:lstStyle/>
          <a:p>
            <a:endParaRPr lang="es-MX"/>
          </a:p>
        </p:txBody>
      </p:sp>
      <p:sp>
        <p:nvSpPr>
          <p:cNvPr id="14" name="Marcador de número de diapositiva 13">
            <a:extLst>
              <a:ext uri="{FF2B5EF4-FFF2-40B4-BE49-F238E27FC236}">
                <a16:creationId xmlns:a16="http://schemas.microsoft.com/office/drawing/2014/main" id="{65A29ED1-B4B6-4843-9134-675FE88813ED}"/>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331595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6 Rectángulo">
            <a:extLst>
              <a:ext uri="{FF2B5EF4-FFF2-40B4-BE49-F238E27FC236}">
                <a16:creationId xmlns:a16="http://schemas.microsoft.com/office/drawing/2014/main" id="{06A362F7-4306-460D-B8B6-142C9728A66F}"/>
              </a:ext>
            </a:extLst>
          </p:cNvPr>
          <p:cNvSpPr/>
          <p:nvPr userDrawn="1"/>
        </p:nvSpPr>
        <p:spPr>
          <a:xfrm>
            <a:off x="9677400" y="391328"/>
            <a:ext cx="2514600" cy="146685"/>
          </a:xfrm>
          <a:prstGeom prst="rect">
            <a:avLst/>
          </a:prstGeom>
          <a:solidFill>
            <a:srgbClr val="1F4E56"/>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7 Rectángulo">
            <a:extLst>
              <a:ext uri="{FF2B5EF4-FFF2-40B4-BE49-F238E27FC236}">
                <a16:creationId xmlns:a16="http://schemas.microsoft.com/office/drawing/2014/main" id="{6A98FA42-3DC1-468E-B033-E3F1448A4BBA}"/>
              </a:ext>
            </a:extLst>
          </p:cNvPr>
          <p:cNvSpPr/>
          <p:nvPr userDrawn="1"/>
        </p:nvSpPr>
        <p:spPr>
          <a:xfrm>
            <a:off x="9677400" y="633554"/>
            <a:ext cx="2514600" cy="104775"/>
          </a:xfrm>
          <a:prstGeom prst="rect">
            <a:avLst/>
          </a:prstGeom>
          <a:solidFill>
            <a:srgbClr val="64C19B"/>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rcador de fecha 7">
            <a:extLst>
              <a:ext uri="{FF2B5EF4-FFF2-40B4-BE49-F238E27FC236}">
                <a16:creationId xmlns:a16="http://schemas.microsoft.com/office/drawing/2014/main" id="{70E48367-F76A-4785-8371-5B5D4CC93CDA}"/>
              </a:ext>
            </a:extLst>
          </p:cNvPr>
          <p:cNvSpPr>
            <a:spLocks noGrp="1"/>
          </p:cNvSpPr>
          <p:nvPr>
            <p:ph type="dt" sz="half" idx="10"/>
          </p:nvPr>
        </p:nvSpPr>
        <p:spPr/>
        <p:txBody>
          <a:bodyPr/>
          <a:lstStyle/>
          <a:p>
            <a:fld id="{E4BBFF8F-17C5-4DF5-8696-E906499D284D}" type="datetimeFigureOut">
              <a:rPr lang="es-MX" smtClean="0"/>
              <a:t>08/04/2020</a:t>
            </a:fld>
            <a:endParaRPr lang="es-MX"/>
          </a:p>
        </p:txBody>
      </p:sp>
      <p:sp>
        <p:nvSpPr>
          <p:cNvPr id="9" name="Marcador de pie de página 8">
            <a:extLst>
              <a:ext uri="{FF2B5EF4-FFF2-40B4-BE49-F238E27FC236}">
                <a16:creationId xmlns:a16="http://schemas.microsoft.com/office/drawing/2014/main" id="{D5359197-C6B6-4963-837E-376CEC832A6B}"/>
              </a:ext>
            </a:extLst>
          </p:cNvPr>
          <p:cNvSpPr>
            <a:spLocks noGrp="1"/>
          </p:cNvSpPr>
          <p:nvPr>
            <p:ph type="ftr" sz="quarter" idx="11"/>
          </p:nvPr>
        </p:nvSpPr>
        <p:spPr/>
        <p:txBody>
          <a:bodyPr/>
          <a:lstStyle/>
          <a:p>
            <a:endParaRPr lang="es-MX"/>
          </a:p>
        </p:txBody>
      </p:sp>
      <p:sp>
        <p:nvSpPr>
          <p:cNvPr id="10" name="Marcador de número de diapositiva 9">
            <a:extLst>
              <a:ext uri="{FF2B5EF4-FFF2-40B4-BE49-F238E27FC236}">
                <a16:creationId xmlns:a16="http://schemas.microsoft.com/office/drawing/2014/main" id="{48E3DA30-BC9E-4473-AC5F-B82A32D9D410}"/>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3921066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EFD135D-9DC2-45D2-A24F-A0021953E367}"/>
              </a:ext>
            </a:extLst>
          </p:cNvPr>
          <p:cNvSpPr/>
          <p:nvPr userDrawn="1"/>
        </p:nvSpPr>
        <p:spPr>
          <a:xfrm>
            <a:off x="7143750" y="0"/>
            <a:ext cx="5048250" cy="3162300"/>
          </a:xfrm>
          <a:prstGeom prst="rect">
            <a:avLst/>
          </a:prstGeom>
          <a:solidFill>
            <a:srgbClr val="1F4E56"/>
          </a:solidFill>
          <a:ln>
            <a:solidFill>
              <a:srgbClr val="1F4E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Marcador de fecha 5">
            <a:extLst>
              <a:ext uri="{FF2B5EF4-FFF2-40B4-BE49-F238E27FC236}">
                <a16:creationId xmlns:a16="http://schemas.microsoft.com/office/drawing/2014/main" id="{552DEF56-7DA0-400C-8514-5CEBEB44CA37}"/>
              </a:ext>
            </a:extLst>
          </p:cNvPr>
          <p:cNvSpPr>
            <a:spLocks noGrp="1"/>
          </p:cNvSpPr>
          <p:nvPr>
            <p:ph type="dt" sz="half" idx="10"/>
          </p:nvPr>
        </p:nvSpPr>
        <p:spPr/>
        <p:txBody>
          <a:bodyPr/>
          <a:lstStyle/>
          <a:p>
            <a:fld id="{E4BBFF8F-17C5-4DF5-8696-E906499D284D}" type="datetimeFigureOut">
              <a:rPr lang="es-MX" smtClean="0"/>
              <a:t>08/04/2020</a:t>
            </a:fld>
            <a:endParaRPr lang="es-MX"/>
          </a:p>
        </p:txBody>
      </p:sp>
      <p:sp>
        <p:nvSpPr>
          <p:cNvPr id="7" name="Marcador de pie de página 6">
            <a:extLst>
              <a:ext uri="{FF2B5EF4-FFF2-40B4-BE49-F238E27FC236}">
                <a16:creationId xmlns:a16="http://schemas.microsoft.com/office/drawing/2014/main" id="{44CE5588-4376-4B5F-AF1D-FB904119443D}"/>
              </a:ext>
            </a:extLst>
          </p:cNvPr>
          <p:cNvSpPr>
            <a:spLocks noGrp="1"/>
          </p:cNvSpPr>
          <p:nvPr>
            <p:ph type="ftr" sz="quarter" idx="11"/>
          </p:nvPr>
        </p:nvSpPr>
        <p:spPr/>
        <p:txBody>
          <a:bodyPr/>
          <a:lstStyle/>
          <a:p>
            <a:endParaRPr lang="es-MX"/>
          </a:p>
        </p:txBody>
      </p:sp>
      <p:sp>
        <p:nvSpPr>
          <p:cNvPr id="8" name="Marcador de número de diapositiva 7">
            <a:extLst>
              <a:ext uri="{FF2B5EF4-FFF2-40B4-BE49-F238E27FC236}">
                <a16:creationId xmlns:a16="http://schemas.microsoft.com/office/drawing/2014/main" id="{1F099F44-9FAD-4CCE-95A4-CEF4899F2FB6}"/>
              </a:ext>
            </a:extLst>
          </p:cNvPr>
          <p:cNvSpPr>
            <a:spLocks noGrp="1"/>
          </p:cNvSpPr>
          <p:nvPr>
            <p:ph type="sldNum" sz="quarter" idx="12"/>
          </p:nvPr>
        </p:nvSpPr>
        <p:spPr/>
        <p:txBody>
          <a:bodyPr/>
          <a:lstStyle/>
          <a:p>
            <a:fld id="{D58A275D-70A3-4DBB-BDD0-EAAE55735337}" type="slidenum">
              <a:rPr lang="es-MX" smtClean="0"/>
              <a:t>‹Nº›</a:t>
            </a:fld>
            <a:endParaRPr lang="es-MX"/>
          </a:p>
        </p:txBody>
      </p:sp>
    </p:spTree>
    <p:extLst>
      <p:ext uri="{BB962C8B-B14F-4D97-AF65-F5344CB8AC3E}">
        <p14:creationId xmlns:p14="http://schemas.microsoft.com/office/powerpoint/2010/main" val="389008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C1F6E750-7B3D-4A36-9431-9DB6C09A4681}"/>
              </a:ext>
            </a:extLst>
          </p:cNvPr>
          <p:cNvSpPr>
            <a:spLocks noGrp="1"/>
          </p:cNvSpPr>
          <p:nvPr>
            <p:ph type="dt" sz="half" idx="10"/>
          </p:nvPr>
        </p:nvSpPr>
        <p:spPr/>
        <p:txBody>
          <a:bodyPr/>
          <a:lstStyle/>
          <a:p>
            <a:fld id="{E4BBFF8F-17C5-4DF5-8696-E906499D284D}" type="datetimeFigureOut">
              <a:rPr lang="es-MX" smtClean="0"/>
              <a:t>08/04/2020</a:t>
            </a:fld>
            <a:endParaRPr lang="es-MX"/>
          </a:p>
        </p:txBody>
      </p:sp>
      <p:sp>
        <p:nvSpPr>
          <p:cNvPr id="4" name="Marcador de pie de página 3">
            <a:extLst>
              <a:ext uri="{FF2B5EF4-FFF2-40B4-BE49-F238E27FC236}">
                <a16:creationId xmlns:a16="http://schemas.microsoft.com/office/drawing/2014/main" id="{2E1A5E14-0CA1-4BB7-80BA-C71C25F98D98}"/>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94E2B9B2-A108-4F5A-887D-A65CEF70BEF5}"/>
              </a:ext>
            </a:extLst>
          </p:cNvPr>
          <p:cNvSpPr>
            <a:spLocks noGrp="1"/>
          </p:cNvSpPr>
          <p:nvPr>
            <p:ph type="sldNum" sz="quarter" idx="12"/>
          </p:nvPr>
        </p:nvSpPr>
        <p:spPr/>
        <p:txBody>
          <a:bodyPr/>
          <a:lstStyle/>
          <a:p>
            <a:fld id="{D58A275D-70A3-4DBB-BDD0-EAAE55735337}" type="slidenum">
              <a:rPr lang="es-MX" smtClean="0"/>
              <a:t>‹Nº›</a:t>
            </a:fld>
            <a:endParaRPr lang="es-MX"/>
          </a:p>
        </p:txBody>
      </p:sp>
      <p:sp>
        <p:nvSpPr>
          <p:cNvPr id="6" name="15 Rectángulo">
            <a:extLst>
              <a:ext uri="{FF2B5EF4-FFF2-40B4-BE49-F238E27FC236}">
                <a16:creationId xmlns:a16="http://schemas.microsoft.com/office/drawing/2014/main" id="{A99F44B8-BAA2-4854-9665-B173F28748F4}"/>
              </a:ext>
            </a:extLst>
          </p:cNvPr>
          <p:cNvSpPr/>
          <p:nvPr userDrawn="1"/>
        </p:nvSpPr>
        <p:spPr>
          <a:xfrm rot="16200000" flipH="1">
            <a:off x="-3089521" y="3086877"/>
            <a:ext cx="6860643" cy="681600"/>
          </a:xfrm>
          <a:prstGeom prst="rect">
            <a:avLst/>
          </a:prstGeom>
          <a:solidFill>
            <a:srgbClr val="64C19B"/>
          </a:solidFill>
          <a:ln>
            <a:solidFill>
              <a:srgbClr val="64C1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16 Rectángulo">
            <a:extLst>
              <a:ext uri="{FF2B5EF4-FFF2-40B4-BE49-F238E27FC236}">
                <a16:creationId xmlns:a16="http://schemas.microsoft.com/office/drawing/2014/main" id="{66B082DD-905E-4961-A23B-708FEA8F3651}"/>
              </a:ext>
            </a:extLst>
          </p:cNvPr>
          <p:cNvSpPr/>
          <p:nvPr userDrawn="1"/>
        </p:nvSpPr>
        <p:spPr>
          <a:xfrm rot="16200000" flipH="1">
            <a:off x="-3185571" y="3185572"/>
            <a:ext cx="6858000" cy="486857"/>
          </a:xfrm>
          <a:prstGeom prst="rect">
            <a:avLst/>
          </a:prstGeom>
          <a:solidFill>
            <a:srgbClr val="1F4E56"/>
          </a:solidFill>
          <a:ln>
            <a:solidFill>
              <a:srgbClr val="1F4E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75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2510AB0-71C0-456B-8E13-2171C6C330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293B029-9ED8-4696-B51A-119A9B440A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A9AC00C-3C70-4A6B-9CEB-440188FFC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BFF8F-17C5-4DF5-8696-E906499D284D}" type="datetimeFigureOut">
              <a:rPr lang="es-MX" smtClean="0"/>
              <a:t>08/04/2020</a:t>
            </a:fld>
            <a:endParaRPr lang="es-MX"/>
          </a:p>
        </p:txBody>
      </p:sp>
      <p:sp>
        <p:nvSpPr>
          <p:cNvPr id="5" name="Marcador de pie de página 4">
            <a:extLst>
              <a:ext uri="{FF2B5EF4-FFF2-40B4-BE49-F238E27FC236}">
                <a16:creationId xmlns:a16="http://schemas.microsoft.com/office/drawing/2014/main" id="{77BCDBC0-62E0-4743-B3AA-3BBFFB3852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0E754E65-29CE-4E50-9091-148788C7CF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A275D-70A3-4DBB-BDD0-EAAE55735337}" type="slidenum">
              <a:rPr lang="es-MX" smtClean="0"/>
              <a:t>‹Nº›</a:t>
            </a:fld>
            <a:endParaRPr lang="es-MX"/>
          </a:p>
        </p:txBody>
      </p:sp>
    </p:spTree>
    <p:extLst>
      <p:ext uri="{BB962C8B-B14F-4D97-AF65-F5344CB8AC3E}">
        <p14:creationId xmlns:p14="http://schemas.microsoft.com/office/powerpoint/2010/main" val="936807951"/>
      </p:ext>
    </p:extLst>
  </p:cSld>
  <p:clrMap bg1="lt1" tx1="dk1" bg2="lt2" tx2="dk2" accent1="accent1" accent2="accent2" accent3="accent3" accent4="accent4" accent5="accent5" accent6="accent6" hlink="hlink" folHlink="folHlink"/>
  <p:sldLayoutIdLst>
    <p:sldLayoutId id="2147483656"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9.jpe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10.png"/><Relationship Id="rId4" Type="http://schemas.openxmlformats.org/officeDocument/2006/relationships/image" Target="../media/image20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hyperlink" Target="http://cs231n.stanford.edu/" TargetMode="Externa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www.3blue1brown.com/neural-networks" TargetMode="External"/><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2.gif"/></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5.jpe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8.jpeg"/><Relationship Id="rId1" Type="http://schemas.openxmlformats.org/officeDocument/2006/relationships/slideLayout" Target="../slideLayouts/slideLayout5.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Google Shape;89;p1">
            <a:extLst>
              <a:ext uri="{FF2B5EF4-FFF2-40B4-BE49-F238E27FC236}">
                <a16:creationId xmlns:a16="http://schemas.microsoft.com/office/drawing/2014/main" id="{563D293C-C706-4C4C-BE75-94AC964E4F13}"/>
              </a:ext>
            </a:extLst>
          </p:cNvPr>
          <p:cNvSpPr txBox="1">
            <a:spLocks/>
          </p:cNvSpPr>
          <p:nvPr/>
        </p:nvSpPr>
        <p:spPr>
          <a:xfrm>
            <a:off x="0" y="1002441"/>
            <a:ext cx="12192000" cy="1079100"/>
          </a:xfrm>
          <a:prstGeom prst="rect">
            <a:avLst/>
          </a:prstGeom>
          <a:noFill/>
          <a:ln>
            <a:noFill/>
          </a:ln>
        </p:spPr>
        <p:txBody>
          <a:bodyPr spcFirstLastPara="1" wrap="square" lIns="91425" tIns="45700" rIns="91425" bIns="4570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lt1"/>
              </a:buClr>
              <a:buSzPts val="6000"/>
              <a:buFont typeface="Calibri"/>
              <a:buNone/>
            </a:pPr>
            <a:r>
              <a:rPr lang="es-MX" b="1" dirty="0">
                <a:solidFill>
                  <a:schemeClr val="bg1"/>
                </a:solidFill>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Deep </a:t>
            </a:r>
            <a:r>
              <a:rPr lang="es-MX" b="1" dirty="0" err="1">
                <a:solidFill>
                  <a:schemeClr val="bg1"/>
                </a:solidFill>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Learning</a:t>
            </a:r>
            <a:endParaRPr lang="es-MX" dirty="0">
              <a:solidFill>
                <a:schemeClr val="bg1"/>
              </a:solidFill>
            </a:endParaRPr>
          </a:p>
        </p:txBody>
      </p:sp>
      <p:sp>
        <p:nvSpPr>
          <p:cNvPr id="3" name="Google Shape;90;p1">
            <a:extLst>
              <a:ext uri="{FF2B5EF4-FFF2-40B4-BE49-F238E27FC236}">
                <a16:creationId xmlns:a16="http://schemas.microsoft.com/office/drawing/2014/main" id="{41790610-C454-40E5-A52C-5D1B8A7F7F80}"/>
              </a:ext>
            </a:extLst>
          </p:cNvPr>
          <p:cNvSpPr txBox="1">
            <a:spLocks/>
          </p:cNvSpPr>
          <p:nvPr/>
        </p:nvSpPr>
        <p:spPr>
          <a:xfrm>
            <a:off x="7690013" y="5777676"/>
            <a:ext cx="5365597" cy="165570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lt1"/>
              </a:buClr>
              <a:buSzPts val="2400"/>
              <a:buFont typeface="Arial" panose="020B0604020202020204" pitchFamily="34" charset="0"/>
              <a:buNone/>
            </a:pPr>
            <a:r>
              <a:rPr lang="es-MX">
                <a:solidFill>
                  <a:srgbClr val="103B4A"/>
                </a:solidFill>
              </a:rPr>
              <a:t>Dr. Fabián Torres Robles</a:t>
            </a:r>
            <a:endParaRPr lang="es-MX" dirty="0">
              <a:solidFill>
                <a:srgbClr val="103B4A"/>
              </a:solidFill>
            </a:endParaRPr>
          </a:p>
        </p:txBody>
      </p:sp>
    </p:spTree>
    <p:extLst>
      <p:ext uri="{BB962C8B-B14F-4D97-AF65-F5344CB8AC3E}">
        <p14:creationId xmlns:p14="http://schemas.microsoft.com/office/powerpoint/2010/main" val="2821529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AA953D4-E351-4E13-902C-B6D6E3F45130}"/>
              </a:ext>
            </a:extLst>
          </p:cNvPr>
          <p:cNvSpPr/>
          <p:nvPr/>
        </p:nvSpPr>
        <p:spPr>
          <a:xfrm>
            <a:off x="5429693" y="531651"/>
            <a:ext cx="6096000" cy="1754326"/>
          </a:xfrm>
          <a:prstGeom prst="rect">
            <a:avLst/>
          </a:prstGeom>
        </p:spPr>
        <p:txBody>
          <a:bodyPr>
            <a:spAutoFit/>
          </a:bodyPr>
          <a:lstStyle/>
          <a:p>
            <a:pPr algn="just"/>
            <a:r>
              <a:rPr lang="es-MX" b="1" dirty="0" err="1"/>
              <a:t>Batch</a:t>
            </a:r>
            <a:r>
              <a:rPr lang="es-MX" b="1" dirty="0"/>
              <a:t> </a:t>
            </a:r>
            <a:r>
              <a:rPr lang="es-MX" b="1" dirty="0" err="1"/>
              <a:t>Normalization</a:t>
            </a:r>
            <a:r>
              <a:rPr lang="es-MX" b="1" dirty="0"/>
              <a:t>: </a:t>
            </a:r>
            <a:r>
              <a:rPr lang="es-MX" dirty="0"/>
              <a:t>Se normalizan las salidas de cada capa, esto acelera el aprendizaje y hace más independientes a las otras capas. </a:t>
            </a:r>
          </a:p>
          <a:p>
            <a:pPr algn="just"/>
            <a:endParaRPr lang="es-MX" b="1" dirty="0"/>
          </a:p>
          <a:p>
            <a:pPr algn="just"/>
            <a:r>
              <a:rPr lang="es-MX" b="1" dirty="0"/>
              <a:t>- </a:t>
            </a:r>
            <a:r>
              <a:rPr lang="es-MX" dirty="0"/>
              <a:t>Se pueden usar </a:t>
            </a:r>
            <a:r>
              <a:rPr lang="es-MX" i="1" dirty="0" err="1"/>
              <a:t>learning</a:t>
            </a:r>
            <a:r>
              <a:rPr lang="es-MX" i="1" dirty="0"/>
              <a:t> </a:t>
            </a:r>
            <a:r>
              <a:rPr lang="es-MX" i="1" dirty="0" err="1"/>
              <a:t>rates</a:t>
            </a:r>
            <a:r>
              <a:rPr lang="es-MX" i="1" dirty="0"/>
              <a:t> </a:t>
            </a:r>
            <a:r>
              <a:rPr lang="es-MX" dirty="0"/>
              <a:t>más grandes.</a:t>
            </a:r>
          </a:p>
          <a:p>
            <a:pPr algn="just"/>
            <a:r>
              <a:rPr lang="es-MX" b="1" dirty="0"/>
              <a:t>- </a:t>
            </a:r>
            <a:r>
              <a:rPr lang="es-MX" dirty="0"/>
              <a:t>Reduce </a:t>
            </a:r>
            <a:r>
              <a:rPr lang="es-MX" dirty="0" err="1"/>
              <a:t>overfitting</a:t>
            </a:r>
            <a:endParaRPr lang="es-MX" b="1" dirty="0"/>
          </a:p>
        </p:txBody>
      </p:sp>
      <p:sp>
        <p:nvSpPr>
          <p:cNvPr id="3" name="CuadroTexto 2">
            <a:extLst>
              <a:ext uri="{FF2B5EF4-FFF2-40B4-BE49-F238E27FC236}">
                <a16:creationId xmlns:a16="http://schemas.microsoft.com/office/drawing/2014/main" id="{461E70A8-E985-456F-B927-AC9F457A5859}"/>
              </a:ext>
            </a:extLst>
          </p:cNvPr>
          <p:cNvSpPr txBox="1"/>
          <p:nvPr/>
        </p:nvSpPr>
        <p:spPr>
          <a:xfrm>
            <a:off x="305023" y="3421287"/>
            <a:ext cx="5124670" cy="646331"/>
          </a:xfrm>
          <a:prstGeom prst="rect">
            <a:avLst/>
          </a:prstGeom>
          <a:noFill/>
        </p:spPr>
        <p:txBody>
          <a:bodyPr wrap="square" rtlCol="0">
            <a:spAutoFit/>
          </a:bodyPr>
          <a:lstStyle/>
          <a:p>
            <a:pPr algn="ctr"/>
            <a:r>
              <a:rPr lang="es-MX" b="1" dirty="0"/>
              <a:t>Regularización: </a:t>
            </a:r>
            <a:r>
              <a:rPr lang="es-MX" dirty="0"/>
              <a:t>Añadir una penalización a la función de perdida, minimizando la complejidad del modelo.  </a:t>
            </a:r>
            <a:endParaRPr lang="es-MX" dirty="0">
              <a:solidFill>
                <a:srgbClr val="FF0000"/>
              </a:solidFill>
            </a:endParaRPr>
          </a:p>
        </p:txBody>
      </p:sp>
      <p:pic>
        <p:nvPicPr>
          <p:cNvPr id="1026" name="Picture 2" descr="Resultado de imagen de batch normalization">
            <a:extLst>
              <a:ext uri="{FF2B5EF4-FFF2-40B4-BE49-F238E27FC236}">
                <a16:creationId xmlns:a16="http://schemas.microsoft.com/office/drawing/2014/main" id="{63401FA2-D999-4873-9693-91649BB312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0" t="26033" b="10701"/>
          <a:stretch/>
        </p:blipFill>
        <p:spPr bwMode="auto">
          <a:xfrm>
            <a:off x="666307" y="299887"/>
            <a:ext cx="3955312" cy="21558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A719E2A-FCB6-404D-942F-0B3673A5E11A}"/>
                  </a:ext>
                </a:extLst>
              </p:cNvPr>
              <p:cNvSpPr txBox="1"/>
              <p:nvPr/>
            </p:nvSpPr>
            <p:spPr>
              <a:xfrm>
                <a:off x="1726564" y="4139978"/>
                <a:ext cx="18347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𝐿𝑜𝑠𝑠</m:t>
                      </m:r>
                      <m:r>
                        <a:rPr lang="es-MX" b="0" i="1" smtClean="0">
                          <a:latin typeface="Cambria Math" panose="02040503050406030204" pitchFamily="18" charset="0"/>
                        </a:rPr>
                        <m:t>=</m:t>
                      </m:r>
                      <m:r>
                        <a:rPr lang="es-MX" b="0" i="1" smtClean="0">
                          <a:latin typeface="Cambria Math" panose="02040503050406030204" pitchFamily="18" charset="0"/>
                        </a:rPr>
                        <m:t>𝐿</m:t>
                      </m:r>
                      <m:r>
                        <a:rPr lang="es-MX" b="0" i="1" smtClean="0">
                          <a:latin typeface="Cambria Math" panose="02040503050406030204" pitchFamily="18" charset="0"/>
                        </a:rPr>
                        <m:t> + </m:t>
                      </m:r>
                      <m:r>
                        <a:rPr lang="es-MX" b="0" i="1" smtClean="0">
                          <a:latin typeface="Cambria Math" panose="02040503050406030204" pitchFamily="18" charset="0"/>
                          <a:ea typeface="Cambria Math" panose="02040503050406030204" pitchFamily="18" charset="0"/>
                        </a:rPr>
                        <m:t>𝛼</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𝐶</m:t>
                      </m:r>
                    </m:oMath>
                  </m:oMathPara>
                </a14:m>
                <a:endParaRPr lang="es-MX" dirty="0"/>
              </a:p>
            </p:txBody>
          </p:sp>
        </mc:Choice>
        <mc:Fallback xmlns="">
          <p:sp>
            <p:nvSpPr>
              <p:cNvPr id="4" name="CuadroTexto 3">
                <a:extLst>
                  <a:ext uri="{FF2B5EF4-FFF2-40B4-BE49-F238E27FC236}">
                    <a16:creationId xmlns:a16="http://schemas.microsoft.com/office/drawing/2014/main" id="{EA719E2A-FCB6-404D-942F-0B3673A5E11A}"/>
                  </a:ext>
                </a:extLst>
              </p:cNvPr>
              <p:cNvSpPr txBox="1">
                <a:spLocks noRot="1" noChangeAspect="1" noMove="1" noResize="1" noEditPoints="1" noAdjustHandles="1" noChangeArrowheads="1" noChangeShapeType="1" noTextEdit="1"/>
              </p:cNvSpPr>
              <p:nvPr/>
            </p:nvSpPr>
            <p:spPr>
              <a:xfrm>
                <a:off x="1726564" y="4139978"/>
                <a:ext cx="1834798" cy="276999"/>
              </a:xfrm>
              <a:prstGeom prst="rect">
                <a:avLst/>
              </a:prstGeom>
              <a:blipFill>
                <a:blip r:embed="rId3"/>
                <a:stretch>
                  <a:fillRect l="-2326" r="-2326" b="-652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791990D-6CDF-4EBB-90BE-959232DF330F}"/>
                  </a:ext>
                </a:extLst>
              </p:cNvPr>
              <p:cNvSpPr txBox="1"/>
              <p:nvPr/>
            </p:nvSpPr>
            <p:spPr>
              <a:xfrm>
                <a:off x="931154" y="4565511"/>
                <a:ext cx="3425618" cy="369332"/>
              </a:xfrm>
              <a:prstGeom prst="rect">
                <a:avLst/>
              </a:prstGeom>
              <a:noFill/>
            </p:spPr>
            <p:txBody>
              <a:bodyPr wrap="none" rtlCol="0">
                <a:spAutoFit/>
              </a:bodyPr>
              <a:lstStyle/>
              <a:p>
                <a:pPr algn="ctr"/>
                <a14:m>
                  <m:oMath xmlns:m="http://schemas.openxmlformats.org/officeDocument/2006/math">
                    <m:r>
                      <a:rPr lang="es-MX" i="1" dirty="0" smtClean="0">
                        <a:latin typeface="Cambria Math" panose="02040503050406030204" pitchFamily="18" charset="0"/>
                      </a:rPr>
                      <m:t>𝐶</m:t>
                    </m:r>
                  </m:oMath>
                </a14:m>
                <a:r>
                  <a:rPr lang="es-MX" dirty="0"/>
                  <a:t> mide la complejidad del modelo </a:t>
                </a:r>
              </a:p>
            </p:txBody>
          </p:sp>
        </mc:Choice>
        <mc:Fallback xmlns="">
          <p:sp>
            <p:nvSpPr>
              <p:cNvPr id="5" name="CuadroTexto 4">
                <a:extLst>
                  <a:ext uri="{FF2B5EF4-FFF2-40B4-BE49-F238E27FC236}">
                    <a16:creationId xmlns:a16="http://schemas.microsoft.com/office/drawing/2014/main" id="{B791990D-6CDF-4EBB-90BE-959232DF330F}"/>
                  </a:ext>
                </a:extLst>
              </p:cNvPr>
              <p:cNvSpPr txBox="1">
                <a:spLocks noRot="1" noChangeAspect="1" noMove="1" noResize="1" noEditPoints="1" noAdjustHandles="1" noChangeArrowheads="1" noChangeShapeType="1" noTextEdit="1"/>
              </p:cNvSpPr>
              <p:nvPr/>
            </p:nvSpPr>
            <p:spPr>
              <a:xfrm>
                <a:off x="931154" y="4565511"/>
                <a:ext cx="3425618" cy="369332"/>
              </a:xfrm>
              <a:prstGeom prst="rect">
                <a:avLst/>
              </a:prstGeom>
              <a:blipFill>
                <a:blip r:embed="rId4"/>
                <a:stretch>
                  <a:fillRect t="-9836" r="-1246" b="-24590"/>
                </a:stretch>
              </a:blipFill>
            </p:spPr>
            <p:txBody>
              <a:bodyPr/>
              <a:lstStyle/>
              <a:p>
                <a:r>
                  <a:rPr lang="es-MX">
                    <a:noFill/>
                  </a:rPr>
                  <a:t> </a:t>
                </a:r>
              </a:p>
            </p:txBody>
          </p:sp>
        </mc:Fallback>
      </mc:AlternateContent>
      <p:sp>
        <p:nvSpPr>
          <p:cNvPr id="6" name="Rectángulo 5">
            <a:extLst>
              <a:ext uri="{FF2B5EF4-FFF2-40B4-BE49-F238E27FC236}">
                <a16:creationId xmlns:a16="http://schemas.microsoft.com/office/drawing/2014/main" id="{58EADDF1-893D-4693-B910-85DF66559CDE}"/>
              </a:ext>
            </a:extLst>
          </p:cNvPr>
          <p:cNvSpPr/>
          <p:nvPr/>
        </p:nvSpPr>
        <p:spPr>
          <a:xfrm>
            <a:off x="931154" y="5248069"/>
            <a:ext cx="1808637" cy="369332"/>
          </a:xfrm>
          <a:prstGeom prst="rect">
            <a:avLst/>
          </a:prstGeom>
        </p:spPr>
        <p:txBody>
          <a:bodyPr wrap="none">
            <a:spAutoFit/>
          </a:bodyPr>
          <a:lstStyle/>
          <a:p>
            <a:r>
              <a:rPr lang="es-MX" dirty="0">
                <a:solidFill>
                  <a:srgbClr val="FF0000"/>
                </a:solidFill>
              </a:rPr>
              <a:t>Regularización L2</a:t>
            </a:r>
            <a:endParaRPr lang="es-MX"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FA328795-5668-4146-B348-EBB293633DCB}"/>
                  </a:ext>
                </a:extLst>
              </p:cNvPr>
              <p:cNvSpPr txBox="1"/>
              <p:nvPr/>
            </p:nvSpPr>
            <p:spPr>
              <a:xfrm>
                <a:off x="3091648" y="5043270"/>
                <a:ext cx="1529971"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𝐶</m:t>
                      </m:r>
                      <m:r>
                        <a:rPr lang="es-MX" b="0" i="1" smtClean="0">
                          <a:latin typeface="Cambria Math" panose="02040503050406030204" pitchFamily="18" charset="0"/>
                        </a:rPr>
                        <m:t>= </m:t>
                      </m:r>
                      <m:f>
                        <m:fPr>
                          <m:ctrlPr>
                            <a:rPr lang="es-MX" b="0" i="1" smtClean="0">
                              <a:latin typeface="Cambria Math" panose="02040503050406030204" pitchFamily="18" charset="0"/>
                              <a:ea typeface="Cambria Math" panose="02040503050406030204" pitchFamily="18" charset="0"/>
                            </a:rPr>
                          </m:ctrlPr>
                        </m:fPr>
                        <m:num>
                          <m:r>
                            <a:rPr lang="es-MX" b="0" i="1" smtClean="0">
                              <a:latin typeface="Cambria Math" panose="02040503050406030204" pitchFamily="18" charset="0"/>
                              <a:ea typeface="Cambria Math" panose="02040503050406030204" pitchFamily="18" charset="0"/>
                            </a:rPr>
                            <m:t>1</m:t>
                          </m:r>
                        </m:num>
                        <m:den>
                          <m:r>
                            <a:rPr lang="es-MX" b="0" i="1" smtClean="0">
                              <a:latin typeface="Cambria Math" panose="02040503050406030204" pitchFamily="18" charset="0"/>
                              <a:ea typeface="Cambria Math" panose="02040503050406030204" pitchFamily="18" charset="0"/>
                            </a:rPr>
                            <m:t>2</m:t>
                          </m:r>
                          <m:r>
                            <a:rPr lang="es-MX" b="0" i="1" smtClean="0">
                              <a:latin typeface="Cambria Math" panose="02040503050406030204" pitchFamily="18" charset="0"/>
                              <a:ea typeface="Cambria Math" panose="02040503050406030204" pitchFamily="18" charset="0"/>
                            </a:rPr>
                            <m:t>𝑁</m:t>
                          </m:r>
                        </m:den>
                      </m:f>
                      <m:nary>
                        <m:naryPr>
                          <m:chr m:val="∑"/>
                          <m:ctrlPr>
                            <a:rPr lang="es-MX" b="0" i="1" smtClean="0">
                              <a:latin typeface="Cambria Math" panose="02040503050406030204" pitchFamily="18" charset="0"/>
                              <a:ea typeface="Cambria Math" panose="02040503050406030204" pitchFamily="18" charset="0"/>
                            </a:rPr>
                          </m:ctrlPr>
                        </m:naryPr>
                        <m:sub>
                          <m:r>
                            <m:rPr>
                              <m:brk m:alnAt="23"/>
                            </m:rPr>
                            <a:rPr lang="es-MX" b="0" i="1" smtClean="0">
                              <a:latin typeface="Cambria Math" panose="02040503050406030204" pitchFamily="18" charset="0"/>
                              <a:ea typeface="Cambria Math" panose="02040503050406030204" pitchFamily="18" charset="0"/>
                            </a:rPr>
                            <m:t>𝑖</m:t>
                          </m:r>
                        </m:sub>
                        <m:sup>
                          <m:r>
                            <a:rPr lang="es-MX" b="0" i="1" smtClean="0">
                              <a:latin typeface="Cambria Math" panose="02040503050406030204" pitchFamily="18" charset="0"/>
                              <a:ea typeface="Cambria Math" panose="02040503050406030204" pitchFamily="18" charset="0"/>
                            </a:rPr>
                            <m:t>𝑁</m:t>
                          </m:r>
                        </m:sup>
                        <m:e>
                          <m:sSubSup>
                            <m:sSubSupPr>
                              <m:ctrlPr>
                                <a:rPr lang="es-MX" b="0" i="1" smtClean="0">
                                  <a:latin typeface="Cambria Math" panose="02040503050406030204" pitchFamily="18" charset="0"/>
                                  <a:ea typeface="Cambria Math" panose="02040503050406030204" pitchFamily="18" charset="0"/>
                                </a:rPr>
                              </m:ctrlPr>
                            </m:sSubSupPr>
                            <m:e>
                              <m:r>
                                <a:rPr lang="es-MX" b="0" i="1" smtClean="0">
                                  <a:latin typeface="Cambria Math" panose="02040503050406030204" pitchFamily="18" charset="0"/>
                                  <a:ea typeface="Cambria Math" panose="02040503050406030204" pitchFamily="18" charset="0"/>
                                </a:rPr>
                                <m:t>𝑤</m:t>
                              </m:r>
                            </m:e>
                            <m:sub>
                              <m:r>
                                <a:rPr lang="es-MX" b="0" i="1" smtClean="0">
                                  <a:latin typeface="Cambria Math" panose="02040503050406030204" pitchFamily="18" charset="0"/>
                                  <a:ea typeface="Cambria Math" panose="02040503050406030204" pitchFamily="18" charset="0"/>
                                </a:rPr>
                                <m:t>𝑖</m:t>
                              </m:r>
                            </m:sub>
                            <m:sup>
                              <m:r>
                                <a:rPr lang="es-MX" b="0" i="1" smtClean="0">
                                  <a:latin typeface="Cambria Math" panose="02040503050406030204" pitchFamily="18" charset="0"/>
                                  <a:ea typeface="Cambria Math" panose="02040503050406030204" pitchFamily="18" charset="0"/>
                                </a:rPr>
                                <m:t>2</m:t>
                              </m:r>
                            </m:sup>
                          </m:sSubSup>
                        </m:e>
                      </m:nary>
                    </m:oMath>
                  </m:oMathPara>
                </a14:m>
                <a:endParaRPr lang="es-MX" dirty="0"/>
              </a:p>
            </p:txBody>
          </p:sp>
        </mc:Choice>
        <mc:Fallback xmlns="">
          <p:sp>
            <p:nvSpPr>
              <p:cNvPr id="7" name="CuadroTexto 6">
                <a:extLst>
                  <a:ext uri="{FF2B5EF4-FFF2-40B4-BE49-F238E27FC236}">
                    <a16:creationId xmlns:a16="http://schemas.microsoft.com/office/drawing/2014/main" id="{FA328795-5668-4146-B348-EBB293633DCB}"/>
                  </a:ext>
                </a:extLst>
              </p:cNvPr>
              <p:cNvSpPr txBox="1">
                <a:spLocks noRot="1" noChangeAspect="1" noMove="1" noResize="1" noEditPoints="1" noAdjustHandles="1" noChangeArrowheads="1" noChangeShapeType="1" noTextEdit="1"/>
              </p:cNvSpPr>
              <p:nvPr/>
            </p:nvSpPr>
            <p:spPr>
              <a:xfrm>
                <a:off x="3091648" y="5043270"/>
                <a:ext cx="1529971" cy="778931"/>
              </a:xfrm>
              <a:prstGeom prst="rect">
                <a:avLst/>
              </a:prstGeom>
              <a:blipFill>
                <a:blip r:embed="rId5"/>
                <a:stretch>
                  <a:fillRect/>
                </a:stretch>
              </a:blipFill>
            </p:spPr>
            <p:txBody>
              <a:bodyPr/>
              <a:lstStyle/>
              <a:p>
                <a:r>
                  <a:rPr lang="es-MX">
                    <a:noFill/>
                  </a:rPr>
                  <a:t> </a:t>
                </a:r>
              </a:p>
            </p:txBody>
          </p:sp>
        </mc:Fallback>
      </mc:AlternateContent>
      <p:sp>
        <p:nvSpPr>
          <p:cNvPr id="8" name="CuadroTexto 7">
            <a:extLst>
              <a:ext uri="{FF2B5EF4-FFF2-40B4-BE49-F238E27FC236}">
                <a16:creationId xmlns:a16="http://schemas.microsoft.com/office/drawing/2014/main" id="{F00178BF-2D4D-40CB-A3A0-F693A6F54760}"/>
              </a:ext>
            </a:extLst>
          </p:cNvPr>
          <p:cNvSpPr txBox="1"/>
          <p:nvPr/>
        </p:nvSpPr>
        <p:spPr>
          <a:xfrm>
            <a:off x="6095999" y="3375120"/>
            <a:ext cx="5429693" cy="923330"/>
          </a:xfrm>
          <a:prstGeom prst="rect">
            <a:avLst/>
          </a:prstGeom>
          <a:noFill/>
        </p:spPr>
        <p:txBody>
          <a:bodyPr wrap="square" rtlCol="0">
            <a:spAutoFit/>
          </a:bodyPr>
          <a:lstStyle/>
          <a:p>
            <a:pPr algn="ctr"/>
            <a:r>
              <a:rPr lang="es-MX" b="1" dirty="0" err="1"/>
              <a:t>Dropout</a:t>
            </a:r>
            <a:r>
              <a:rPr lang="es-MX" b="1" dirty="0"/>
              <a:t>: </a:t>
            </a:r>
            <a:r>
              <a:rPr lang="es-MX" dirty="0"/>
              <a:t>Se ignoran algunas neuronas durante la fase de entrenamiento, reduciendo la complejidad del modelo y la dependencia entre neuronas. </a:t>
            </a:r>
          </a:p>
        </p:txBody>
      </p:sp>
      <p:sp>
        <p:nvSpPr>
          <p:cNvPr id="9" name="CuadroTexto 8">
            <a:extLst>
              <a:ext uri="{FF2B5EF4-FFF2-40B4-BE49-F238E27FC236}">
                <a16:creationId xmlns:a16="http://schemas.microsoft.com/office/drawing/2014/main" id="{2118922A-D397-4BE2-9357-B0CCB29FB9D8}"/>
              </a:ext>
            </a:extLst>
          </p:cNvPr>
          <p:cNvSpPr txBox="1"/>
          <p:nvPr/>
        </p:nvSpPr>
        <p:spPr>
          <a:xfrm>
            <a:off x="382772" y="6003183"/>
            <a:ext cx="5046921" cy="646331"/>
          </a:xfrm>
          <a:prstGeom prst="rect">
            <a:avLst/>
          </a:prstGeom>
          <a:noFill/>
        </p:spPr>
        <p:txBody>
          <a:bodyPr wrap="square" rtlCol="0">
            <a:spAutoFit/>
          </a:bodyPr>
          <a:lstStyle/>
          <a:p>
            <a:pPr algn="ctr"/>
            <a:r>
              <a:rPr lang="es-MX" dirty="0"/>
              <a:t>Hace que las entradas sean todas utilizadas, en vez de solo utilizar unas cuantas.</a:t>
            </a:r>
          </a:p>
        </p:txBody>
      </p:sp>
      <p:pic>
        <p:nvPicPr>
          <p:cNvPr id="10" name="Imagen 9">
            <a:extLst>
              <a:ext uri="{FF2B5EF4-FFF2-40B4-BE49-F238E27FC236}">
                <a16:creationId xmlns:a16="http://schemas.microsoft.com/office/drawing/2014/main" id="{50117089-E2F5-423F-8DA9-D457735D967B}"/>
              </a:ext>
            </a:extLst>
          </p:cNvPr>
          <p:cNvPicPr>
            <a:picLocks noChangeAspect="1"/>
          </p:cNvPicPr>
          <p:nvPr/>
        </p:nvPicPr>
        <p:blipFill>
          <a:blip r:embed="rId6"/>
          <a:stretch>
            <a:fillRect/>
          </a:stretch>
        </p:blipFill>
        <p:spPr>
          <a:xfrm>
            <a:off x="6909318" y="4416977"/>
            <a:ext cx="3803053" cy="2073569"/>
          </a:xfrm>
          <a:prstGeom prst="rect">
            <a:avLst/>
          </a:prstGeom>
        </p:spPr>
      </p:pic>
    </p:spTree>
    <p:extLst>
      <p:ext uri="{BB962C8B-B14F-4D97-AF65-F5344CB8AC3E}">
        <p14:creationId xmlns:p14="http://schemas.microsoft.com/office/powerpoint/2010/main" val="141919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66C7513-F146-47A6-BF34-3714E2333DD4}"/>
              </a:ext>
            </a:extLst>
          </p:cNvPr>
          <p:cNvSpPr txBox="1">
            <a:spLocks/>
          </p:cNvSpPr>
          <p:nvPr/>
        </p:nvSpPr>
        <p:spPr>
          <a:xfrm>
            <a:off x="2425232" y="123494"/>
            <a:ext cx="9144000" cy="10212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dirty="0"/>
              <a:t>Redes Neuronales Convolucionales </a:t>
            </a:r>
            <a:r>
              <a:rPr lang="es-MX" sz="2800" dirty="0"/>
              <a:t>(CNN)</a:t>
            </a:r>
            <a:endParaRPr lang="es-MX" sz="4000" dirty="0"/>
          </a:p>
        </p:txBody>
      </p:sp>
      <p:sp>
        <p:nvSpPr>
          <p:cNvPr id="6" name="CuadroTexto 5">
            <a:extLst>
              <a:ext uri="{FF2B5EF4-FFF2-40B4-BE49-F238E27FC236}">
                <a16:creationId xmlns:a16="http://schemas.microsoft.com/office/drawing/2014/main" id="{2C585BEA-B008-497D-92EB-8D85B0BB0F2E}"/>
              </a:ext>
            </a:extLst>
          </p:cNvPr>
          <p:cNvSpPr txBox="1"/>
          <p:nvPr/>
        </p:nvSpPr>
        <p:spPr>
          <a:xfrm>
            <a:off x="230926" y="1389485"/>
            <a:ext cx="5409710" cy="1200329"/>
          </a:xfrm>
          <a:prstGeom prst="rect">
            <a:avLst/>
          </a:prstGeom>
          <a:noFill/>
        </p:spPr>
        <p:txBody>
          <a:bodyPr wrap="square" rtlCol="0">
            <a:spAutoFit/>
          </a:bodyPr>
          <a:lstStyle/>
          <a:p>
            <a:pPr algn="just"/>
            <a:r>
              <a:rPr lang="es-MX" dirty="0"/>
              <a:t>Redes Profundas aplicadas a, basadas en la convolución de filtros aprendidos para la extracción de características en las imágenes. Toman en cuenta información espacial. </a:t>
            </a:r>
          </a:p>
        </p:txBody>
      </p:sp>
      <p:pic>
        <p:nvPicPr>
          <p:cNvPr id="12298" name="Picture 10" descr="Resultado de imagen para image convolution">
            <a:extLst>
              <a:ext uri="{FF2B5EF4-FFF2-40B4-BE49-F238E27FC236}">
                <a16:creationId xmlns:a16="http://schemas.microsoft.com/office/drawing/2014/main" id="{8E5A589B-CAE2-42D0-B8F9-946E93FA4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366" y="1101444"/>
            <a:ext cx="4557019" cy="175900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2E5986A4-C9EB-4BAF-A34D-B02A4DF3217B}"/>
              </a:ext>
            </a:extLst>
          </p:cNvPr>
          <p:cNvSpPr txBox="1"/>
          <p:nvPr/>
        </p:nvSpPr>
        <p:spPr>
          <a:xfrm>
            <a:off x="191424" y="2703220"/>
            <a:ext cx="5409710" cy="923330"/>
          </a:xfrm>
          <a:prstGeom prst="rect">
            <a:avLst/>
          </a:prstGeom>
          <a:noFill/>
        </p:spPr>
        <p:txBody>
          <a:bodyPr wrap="square" rtlCol="0">
            <a:spAutoFit/>
          </a:bodyPr>
          <a:lstStyle/>
          <a:p>
            <a:pPr algn="just"/>
            <a:r>
              <a:rPr lang="es-MX" dirty="0"/>
              <a:t>Capas principales extraen primitivas simples (bordes), muestras que las capas profundas extraen primitivas complejas</a:t>
            </a:r>
          </a:p>
        </p:txBody>
      </p:sp>
      <p:pic>
        <p:nvPicPr>
          <p:cNvPr id="12302" name="Picture 14" descr="Resultado de imagen para cnn filters">
            <a:extLst>
              <a:ext uri="{FF2B5EF4-FFF2-40B4-BE49-F238E27FC236}">
                <a16:creationId xmlns:a16="http://schemas.microsoft.com/office/drawing/2014/main" id="{3D67F9C2-3C9D-4FCD-8229-9AA7BA740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50" y="3872823"/>
            <a:ext cx="5492486" cy="23083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para redes neuronales convolucionales">
            <a:extLst>
              <a:ext uri="{FF2B5EF4-FFF2-40B4-BE49-F238E27FC236}">
                <a16:creationId xmlns:a16="http://schemas.microsoft.com/office/drawing/2014/main" id="{0B621E20-8119-4CCB-B9E1-F0A34583F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9649" y="3164885"/>
            <a:ext cx="5734050" cy="3038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D6F56916-B7E7-4193-ACDE-9FF53484E67A}"/>
              </a:ext>
            </a:extLst>
          </p:cNvPr>
          <p:cNvSpPr/>
          <p:nvPr/>
        </p:nvSpPr>
        <p:spPr>
          <a:xfrm>
            <a:off x="544586" y="6365174"/>
            <a:ext cx="2818144" cy="369332"/>
          </a:xfrm>
          <a:prstGeom prst="rect">
            <a:avLst/>
          </a:prstGeom>
        </p:spPr>
        <p:txBody>
          <a:bodyPr wrap="none">
            <a:spAutoFit/>
          </a:bodyPr>
          <a:lstStyle/>
          <a:p>
            <a:r>
              <a:rPr lang="es-MX" dirty="0">
                <a:hlinkClick r:id="rId5"/>
              </a:rPr>
              <a:t>http://cs231n.stanford.edu/</a:t>
            </a:r>
            <a:endParaRPr lang="es-MX" dirty="0"/>
          </a:p>
        </p:txBody>
      </p:sp>
    </p:spTree>
    <p:extLst>
      <p:ext uri="{BB962C8B-B14F-4D97-AF65-F5344CB8AC3E}">
        <p14:creationId xmlns:p14="http://schemas.microsoft.com/office/powerpoint/2010/main" val="3695093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3A3785-5B78-419C-BD30-00EC17DE6605}"/>
              </a:ext>
            </a:extLst>
          </p:cNvPr>
          <p:cNvPicPr/>
          <p:nvPr/>
        </p:nvPicPr>
        <p:blipFill>
          <a:blip r:embed="rId2"/>
          <a:stretch>
            <a:fillRect/>
          </a:stretch>
        </p:blipFill>
        <p:spPr>
          <a:xfrm>
            <a:off x="267310" y="991966"/>
            <a:ext cx="6528609" cy="1580074"/>
          </a:xfrm>
          <a:prstGeom prst="rect">
            <a:avLst/>
          </a:prstGeom>
        </p:spPr>
      </p:pic>
      <p:sp>
        <p:nvSpPr>
          <p:cNvPr id="3" name="CuadroTexto 2">
            <a:extLst>
              <a:ext uri="{FF2B5EF4-FFF2-40B4-BE49-F238E27FC236}">
                <a16:creationId xmlns:a16="http://schemas.microsoft.com/office/drawing/2014/main" id="{ACDBE620-1B3B-43B2-A53F-88A1917C7F3E}"/>
              </a:ext>
            </a:extLst>
          </p:cNvPr>
          <p:cNvSpPr txBox="1"/>
          <p:nvPr/>
        </p:nvSpPr>
        <p:spPr>
          <a:xfrm>
            <a:off x="7383295" y="263716"/>
            <a:ext cx="4451297" cy="2308324"/>
          </a:xfrm>
          <a:prstGeom prst="rect">
            <a:avLst/>
          </a:prstGeom>
          <a:noFill/>
        </p:spPr>
        <p:txBody>
          <a:bodyPr wrap="square" rtlCol="0">
            <a:spAutoFit/>
          </a:bodyPr>
          <a:lstStyle/>
          <a:p>
            <a:pPr algn="just"/>
            <a:r>
              <a:rPr lang="es-MX" dirty="0">
                <a:solidFill>
                  <a:schemeClr val="bg1"/>
                </a:solidFill>
              </a:rPr>
              <a:t>Las capas de una red convolucional están acomodadas en tres dimensiones:</a:t>
            </a:r>
          </a:p>
          <a:p>
            <a:pPr algn="just"/>
            <a:endParaRPr lang="es-MX" dirty="0">
              <a:solidFill>
                <a:schemeClr val="bg1"/>
              </a:solidFill>
            </a:endParaRPr>
          </a:p>
          <a:p>
            <a:pPr algn="just"/>
            <a:r>
              <a:rPr lang="es-MX" dirty="0">
                <a:solidFill>
                  <a:schemeClr val="bg1"/>
                </a:solidFill>
              </a:rPr>
              <a:t>[ancho, alto, profundo]</a:t>
            </a:r>
          </a:p>
          <a:p>
            <a:pPr algn="just"/>
            <a:endParaRPr lang="es-MX" dirty="0">
              <a:solidFill>
                <a:schemeClr val="bg1"/>
              </a:solidFill>
            </a:endParaRPr>
          </a:p>
          <a:p>
            <a:pPr algn="just"/>
            <a:r>
              <a:rPr lang="es-MX" dirty="0">
                <a:solidFill>
                  <a:schemeClr val="bg1"/>
                </a:solidFill>
              </a:rPr>
              <a:t>Cada capa transforma una entrada 3D en una salida 3D a través de una función diferenciable. </a:t>
            </a:r>
          </a:p>
        </p:txBody>
      </p:sp>
      <p:sp>
        <p:nvSpPr>
          <p:cNvPr id="4" name="CuadroTexto 3">
            <a:extLst>
              <a:ext uri="{FF2B5EF4-FFF2-40B4-BE49-F238E27FC236}">
                <a16:creationId xmlns:a16="http://schemas.microsoft.com/office/drawing/2014/main" id="{4CF87A7B-2E4C-4452-AC9D-C7AF424C783D}"/>
              </a:ext>
            </a:extLst>
          </p:cNvPr>
          <p:cNvSpPr txBox="1"/>
          <p:nvPr/>
        </p:nvSpPr>
        <p:spPr>
          <a:xfrm>
            <a:off x="347209" y="3164681"/>
            <a:ext cx="6448710" cy="3693319"/>
          </a:xfrm>
          <a:prstGeom prst="rect">
            <a:avLst/>
          </a:prstGeom>
          <a:noFill/>
        </p:spPr>
        <p:txBody>
          <a:bodyPr wrap="square" rtlCol="0">
            <a:spAutoFit/>
          </a:bodyPr>
          <a:lstStyle/>
          <a:p>
            <a:pPr algn="just"/>
            <a:r>
              <a:rPr lang="es-MX" b="1" dirty="0"/>
              <a:t>Tipos de capas comunes</a:t>
            </a:r>
          </a:p>
          <a:p>
            <a:pPr algn="just"/>
            <a:endParaRPr lang="es-MX" dirty="0"/>
          </a:p>
          <a:p>
            <a:pPr algn="just"/>
            <a:r>
              <a:rPr lang="es-MX" b="1" dirty="0"/>
              <a:t>Capas convolucionales: </a:t>
            </a:r>
            <a:r>
              <a:rPr lang="es-MX" dirty="0"/>
              <a:t>filtros convolucionales aprendidos que calculan el producto punto entre sus pesos y una región pequeña de la imagen. </a:t>
            </a:r>
          </a:p>
          <a:p>
            <a:pPr algn="just"/>
            <a:endParaRPr lang="es-MX" dirty="0"/>
          </a:p>
          <a:p>
            <a:pPr algn="just"/>
            <a:r>
              <a:rPr lang="es-MX" b="1" dirty="0"/>
              <a:t>Capas de no-linealidad: </a:t>
            </a:r>
            <a:r>
              <a:rPr lang="es-MX" dirty="0"/>
              <a:t>Añade no linealidades a las transformaciones de las capas anteriores, generalmente se usa </a:t>
            </a:r>
            <a:r>
              <a:rPr lang="es-MX" dirty="0" err="1"/>
              <a:t>ReLu</a:t>
            </a:r>
            <a:r>
              <a:rPr lang="es-MX" dirty="0"/>
              <a:t>. </a:t>
            </a:r>
          </a:p>
          <a:p>
            <a:pPr algn="just"/>
            <a:endParaRPr lang="es-MX" dirty="0"/>
          </a:p>
          <a:p>
            <a:pPr algn="just"/>
            <a:r>
              <a:rPr lang="es-MX" b="1" dirty="0"/>
              <a:t>Capas de agrupación (</a:t>
            </a:r>
            <a:r>
              <a:rPr lang="es-MX" b="1" dirty="0" err="1"/>
              <a:t>Pooling</a:t>
            </a:r>
            <a:r>
              <a:rPr lang="es-MX" b="1" dirty="0"/>
              <a:t>): </a:t>
            </a:r>
            <a:r>
              <a:rPr lang="es-MX" dirty="0"/>
              <a:t>realiza un submuestreo de la imagen para reducir dimensiones [</a:t>
            </a:r>
            <a:r>
              <a:rPr lang="es-MX" dirty="0" err="1"/>
              <a:t>width</a:t>
            </a:r>
            <a:r>
              <a:rPr lang="es-MX" dirty="0"/>
              <a:t>, </a:t>
            </a:r>
            <a:r>
              <a:rPr lang="es-MX" dirty="0" err="1"/>
              <a:t>height</a:t>
            </a:r>
            <a:r>
              <a:rPr lang="es-MX" dirty="0"/>
              <a:t>]</a:t>
            </a:r>
          </a:p>
          <a:p>
            <a:endParaRPr lang="es-MX" dirty="0"/>
          </a:p>
        </p:txBody>
      </p:sp>
      <p:pic>
        <p:nvPicPr>
          <p:cNvPr id="5" name="Picture 4">
            <a:extLst>
              <a:ext uri="{FF2B5EF4-FFF2-40B4-BE49-F238E27FC236}">
                <a16:creationId xmlns:a16="http://schemas.microsoft.com/office/drawing/2014/main" id="{CF620497-BA5B-4E93-9F86-38FCC481EC03}"/>
              </a:ext>
            </a:extLst>
          </p:cNvPr>
          <p:cNvPicPr/>
          <p:nvPr/>
        </p:nvPicPr>
        <p:blipFill>
          <a:blip r:embed="rId3"/>
          <a:stretch>
            <a:fillRect/>
          </a:stretch>
        </p:blipFill>
        <p:spPr>
          <a:xfrm>
            <a:off x="7440372" y="4214939"/>
            <a:ext cx="4519852" cy="1851611"/>
          </a:xfrm>
          <a:prstGeom prst="rect">
            <a:avLst/>
          </a:prstGeom>
        </p:spPr>
      </p:pic>
    </p:spTree>
    <p:extLst>
      <p:ext uri="{BB962C8B-B14F-4D97-AF65-F5344CB8AC3E}">
        <p14:creationId xmlns:p14="http://schemas.microsoft.com/office/powerpoint/2010/main" val="1611853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6699041-AAD1-414D-8E49-2F57CC59BD78}"/>
              </a:ext>
            </a:extLst>
          </p:cNvPr>
          <p:cNvSpPr txBox="1"/>
          <p:nvPr/>
        </p:nvSpPr>
        <p:spPr>
          <a:xfrm>
            <a:off x="334991" y="975890"/>
            <a:ext cx="4997173" cy="1477328"/>
          </a:xfrm>
          <a:prstGeom prst="rect">
            <a:avLst/>
          </a:prstGeom>
          <a:noFill/>
        </p:spPr>
        <p:txBody>
          <a:bodyPr wrap="square" rtlCol="0">
            <a:spAutoFit/>
          </a:bodyPr>
          <a:lstStyle/>
          <a:p>
            <a:pPr algn="just"/>
            <a:r>
              <a:rPr lang="es-MX" b="1" dirty="0"/>
              <a:t>Capas convolucionales: </a:t>
            </a:r>
            <a:r>
              <a:rPr lang="es-MX" dirty="0"/>
              <a:t>Filtros pequeños que se extienden a través de la profundidad de la entrada, Estos filtros dan como salida  un mapa de activación 2D, que es la respuesta de ese filtro a casa posición espacial.</a:t>
            </a:r>
          </a:p>
        </p:txBody>
      </p:sp>
      <p:pic>
        <p:nvPicPr>
          <p:cNvPr id="3" name="Picture 2">
            <a:extLst>
              <a:ext uri="{FF2B5EF4-FFF2-40B4-BE49-F238E27FC236}">
                <a16:creationId xmlns:a16="http://schemas.microsoft.com/office/drawing/2014/main" id="{B7AD809D-A021-4DF2-94F4-8482F9E31770}"/>
              </a:ext>
            </a:extLst>
          </p:cNvPr>
          <p:cNvPicPr/>
          <p:nvPr/>
        </p:nvPicPr>
        <p:blipFill>
          <a:blip r:embed="rId2"/>
          <a:stretch>
            <a:fillRect/>
          </a:stretch>
        </p:blipFill>
        <p:spPr>
          <a:xfrm>
            <a:off x="672030" y="3016276"/>
            <a:ext cx="4153358" cy="1720977"/>
          </a:xfrm>
          <a:prstGeom prst="rect">
            <a:avLst/>
          </a:prstGeom>
        </p:spPr>
      </p:pic>
      <p:sp>
        <p:nvSpPr>
          <p:cNvPr id="4" name="CuadroTexto 3">
            <a:extLst>
              <a:ext uri="{FF2B5EF4-FFF2-40B4-BE49-F238E27FC236}">
                <a16:creationId xmlns:a16="http://schemas.microsoft.com/office/drawing/2014/main" id="{4F5F1305-9105-4CB8-8371-AEE49AA3AEE9}"/>
              </a:ext>
            </a:extLst>
          </p:cNvPr>
          <p:cNvSpPr txBox="1"/>
          <p:nvPr/>
        </p:nvSpPr>
        <p:spPr>
          <a:xfrm>
            <a:off x="334991" y="5420445"/>
            <a:ext cx="4997173" cy="923330"/>
          </a:xfrm>
          <a:prstGeom prst="rect">
            <a:avLst/>
          </a:prstGeom>
          <a:noFill/>
        </p:spPr>
        <p:txBody>
          <a:bodyPr wrap="square" rtlCol="0">
            <a:spAutoFit/>
          </a:bodyPr>
          <a:lstStyle/>
          <a:p>
            <a:pPr algn="just"/>
            <a:r>
              <a:rPr lang="es-MX" dirty="0"/>
              <a:t>Los mapas de activación de cada filtro se apilan a través de la profundidad de la imagen y se produce un volumen de salida</a:t>
            </a:r>
          </a:p>
        </p:txBody>
      </p:sp>
      <p:sp>
        <p:nvSpPr>
          <p:cNvPr id="5" name="CuadroTexto 4">
            <a:extLst>
              <a:ext uri="{FF2B5EF4-FFF2-40B4-BE49-F238E27FC236}">
                <a16:creationId xmlns:a16="http://schemas.microsoft.com/office/drawing/2014/main" id="{0AFFC3B7-9719-4A4C-8A81-04D9A85AD6AB}"/>
              </a:ext>
            </a:extLst>
          </p:cNvPr>
          <p:cNvSpPr txBox="1"/>
          <p:nvPr/>
        </p:nvSpPr>
        <p:spPr>
          <a:xfrm>
            <a:off x="5805377" y="975890"/>
            <a:ext cx="6051633" cy="3139321"/>
          </a:xfrm>
          <a:prstGeom prst="rect">
            <a:avLst/>
          </a:prstGeom>
          <a:noFill/>
        </p:spPr>
        <p:txBody>
          <a:bodyPr wrap="square" rtlCol="0">
            <a:spAutoFit/>
          </a:bodyPr>
          <a:lstStyle/>
          <a:p>
            <a:pPr algn="just"/>
            <a:r>
              <a:rPr lang="es-MX" dirty="0"/>
              <a:t>Estas capas se caracterizan con tres </a:t>
            </a:r>
            <a:r>
              <a:rPr lang="es-MX" dirty="0" err="1"/>
              <a:t>hyperparámetros</a:t>
            </a:r>
            <a:r>
              <a:rPr lang="es-MX" dirty="0"/>
              <a:t>:</a:t>
            </a:r>
          </a:p>
          <a:p>
            <a:pPr algn="just"/>
            <a:endParaRPr lang="es-MX" dirty="0"/>
          </a:p>
          <a:p>
            <a:pPr marL="342900" indent="-342900" algn="just">
              <a:buAutoNum type="arabicPeriod"/>
            </a:pPr>
            <a:r>
              <a:rPr lang="es-MX" dirty="0"/>
              <a:t>Profundidad: número de filtros que se usan en la capa.</a:t>
            </a:r>
          </a:p>
          <a:p>
            <a:pPr marL="342900" indent="-342900" algn="just">
              <a:buAutoNum type="arabicPeriod"/>
            </a:pPr>
            <a:endParaRPr lang="es-MX" dirty="0"/>
          </a:p>
          <a:p>
            <a:pPr marL="342900" indent="-342900" algn="just">
              <a:buAutoNum type="arabicPeriod"/>
            </a:pPr>
            <a:r>
              <a:rPr lang="es-MX" dirty="0" err="1"/>
              <a:t>Stride</a:t>
            </a:r>
            <a:r>
              <a:rPr lang="es-MX" dirty="0"/>
              <a:t> (Paso): La distancia que el filtro se mueve durante la convolución. Tamaños mayores a uno reducirán el tamaño de la imagen.</a:t>
            </a:r>
          </a:p>
          <a:p>
            <a:pPr marL="342900" indent="-342900" algn="just">
              <a:buAutoNum type="arabicPeriod"/>
            </a:pPr>
            <a:endParaRPr lang="es-MX" dirty="0"/>
          </a:p>
          <a:p>
            <a:pPr marL="342900" indent="-342900" algn="just">
              <a:buAutoNum type="arabicPeriod"/>
            </a:pPr>
            <a:r>
              <a:rPr lang="es-MX" dirty="0"/>
              <a:t>Tamaño: Tamaño del filtro convolucional, usualmente pequeños de 5x5. Si no se usa </a:t>
            </a:r>
            <a:r>
              <a:rPr lang="es-MX" b="1" dirty="0" err="1"/>
              <a:t>padding</a:t>
            </a:r>
            <a:r>
              <a:rPr lang="es-MX" b="1" dirty="0"/>
              <a:t> </a:t>
            </a:r>
            <a:r>
              <a:rPr lang="es-MX" dirty="0"/>
              <a:t>se reduce el tamaño de la imagen. </a:t>
            </a:r>
          </a:p>
        </p:txBody>
      </p:sp>
      <p:pic>
        <p:nvPicPr>
          <p:cNvPr id="1030" name="Picture 6" descr="Convolution arithmetic tutorial — Theano 1.0.0 documentation">
            <a:extLst>
              <a:ext uri="{FF2B5EF4-FFF2-40B4-BE49-F238E27FC236}">
                <a16:creationId xmlns:a16="http://schemas.microsoft.com/office/drawing/2014/main" id="{DAE72CB8-C10C-4262-A82F-5E958FB1A32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92063" y="4261495"/>
            <a:ext cx="2039130" cy="23178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volution arithmetic tutorial — Theano 1.0.0 documentation">
            <a:extLst>
              <a:ext uri="{FF2B5EF4-FFF2-40B4-BE49-F238E27FC236}">
                <a16:creationId xmlns:a16="http://schemas.microsoft.com/office/drawing/2014/main" id="{1D7CD1A4-708B-47F8-A2CC-8E7B4790108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480840" y="4305023"/>
            <a:ext cx="2039130" cy="223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55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65353DA-A8BD-4760-B803-A4FB3A38CAB0}"/>
              </a:ext>
            </a:extLst>
          </p:cNvPr>
          <p:cNvSpPr txBox="1"/>
          <p:nvPr/>
        </p:nvSpPr>
        <p:spPr>
          <a:xfrm>
            <a:off x="444389" y="132005"/>
            <a:ext cx="5045612" cy="2585323"/>
          </a:xfrm>
          <a:prstGeom prst="rect">
            <a:avLst/>
          </a:prstGeom>
          <a:noFill/>
        </p:spPr>
        <p:txBody>
          <a:bodyPr wrap="none" rtlCol="0">
            <a:spAutoFit/>
          </a:bodyPr>
          <a:lstStyle/>
          <a:p>
            <a:r>
              <a:rPr lang="es-MX" b="1" dirty="0"/>
              <a:t>Número de parámetros primer capa convolucional:</a:t>
            </a:r>
          </a:p>
          <a:p>
            <a:endParaRPr lang="es-MX" dirty="0"/>
          </a:p>
          <a:p>
            <a:r>
              <a:rPr lang="es-MX" dirty="0"/>
              <a:t>Tamaño de la capa de entrada = </a:t>
            </a:r>
            <a:r>
              <a:rPr lang="es-MX" dirty="0">
                <a:solidFill>
                  <a:srgbClr val="1F4E56"/>
                </a:solidFill>
              </a:rPr>
              <a:t>[227x227x3]</a:t>
            </a:r>
          </a:p>
          <a:p>
            <a:r>
              <a:rPr lang="es-MX" dirty="0"/>
              <a:t>Número de filtros = </a:t>
            </a:r>
            <a:r>
              <a:rPr lang="es-MX" dirty="0">
                <a:solidFill>
                  <a:srgbClr val="1F4E56"/>
                </a:solidFill>
              </a:rPr>
              <a:t>96</a:t>
            </a:r>
            <a:endParaRPr lang="es-MX" dirty="0"/>
          </a:p>
          <a:p>
            <a:r>
              <a:rPr lang="es-MX" dirty="0"/>
              <a:t>Tamaño del filtro = </a:t>
            </a:r>
            <a:r>
              <a:rPr lang="es-MX" dirty="0">
                <a:solidFill>
                  <a:srgbClr val="1F4E56"/>
                </a:solidFill>
              </a:rPr>
              <a:t>11</a:t>
            </a:r>
          </a:p>
          <a:p>
            <a:r>
              <a:rPr lang="es-MX" dirty="0" err="1"/>
              <a:t>Stride</a:t>
            </a:r>
            <a:r>
              <a:rPr lang="es-MX" dirty="0"/>
              <a:t> = </a:t>
            </a:r>
            <a:r>
              <a:rPr lang="es-MX" dirty="0">
                <a:solidFill>
                  <a:srgbClr val="1F4E56"/>
                </a:solidFill>
              </a:rPr>
              <a:t>1</a:t>
            </a:r>
          </a:p>
          <a:p>
            <a:r>
              <a:rPr lang="es-MX" dirty="0"/>
              <a:t>No </a:t>
            </a:r>
            <a:r>
              <a:rPr lang="es-MX" dirty="0" err="1"/>
              <a:t>padding</a:t>
            </a:r>
            <a:endParaRPr lang="es-MX" dirty="0">
              <a:solidFill>
                <a:srgbClr val="1F4E56"/>
              </a:solidFill>
            </a:endParaRPr>
          </a:p>
          <a:p>
            <a:pPr algn="ctr"/>
            <a:endParaRPr lang="es-MX" dirty="0">
              <a:solidFill>
                <a:srgbClr val="1F4E56"/>
              </a:solidFill>
            </a:endParaRPr>
          </a:p>
          <a:p>
            <a:pPr algn="ctr"/>
            <a:r>
              <a:rPr lang="es-MX" dirty="0">
                <a:solidFill>
                  <a:srgbClr val="1F4E56"/>
                </a:solidFill>
              </a:rPr>
              <a:t>Salida de [55x55x96] = 290,400 neuronas</a:t>
            </a:r>
          </a:p>
        </p:txBody>
      </p:sp>
      <p:pic>
        <p:nvPicPr>
          <p:cNvPr id="4" name="Imagen 3">
            <a:extLst>
              <a:ext uri="{FF2B5EF4-FFF2-40B4-BE49-F238E27FC236}">
                <a16:creationId xmlns:a16="http://schemas.microsoft.com/office/drawing/2014/main" id="{509C8476-B019-43CE-B007-16BC8621C5E2}"/>
              </a:ext>
            </a:extLst>
          </p:cNvPr>
          <p:cNvPicPr>
            <a:picLocks noChangeAspect="1"/>
          </p:cNvPicPr>
          <p:nvPr/>
        </p:nvPicPr>
        <p:blipFill>
          <a:blip r:embed="rId2"/>
          <a:stretch>
            <a:fillRect/>
          </a:stretch>
        </p:blipFill>
        <p:spPr>
          <a:xfrm>
            <a:off x="6901449" y="4406011"/>
            <a:ext cx="5158726" cy="2280492"/>
          </a:xfrm>
          <a:prstGeom prst="rect">
            <a:avLst/>
          </a:prstGeom>
        </p:spPr>
      </p:pic>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1C9C34A3-E5D6-4A00-B63A-A74E9038F6E7}"/>
                  </a:ext>
                </a:extLst>
              </p:cNvPr>
              <p:cNvSpPr txBox="1"/>
              <p:nvPr/>
            </p:nvSpPr>
            <p:spPr>
              <a:xfrm>
                <a:off x="6542201" y="3790934"/>
                <a:ext cx="5992987" cy="33111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𝑂𝑢𝑡𝑝𝑢</m:t>
                      </m:r>
                      <m:sSub>
                        <m:sSubPr>
                          <m:ctrlPr>
                            <a:rPr lang="es-MX" sz="1400" i="1">
                              <a:latin typeface="Cambria Math" panose="02040503050406030204" pitchFamily="18" charset="0"/>
                            </a:rPr>
                          </m:ctrlPr>
                        </m:sSubPr>
                        <m:e>
                          <m:r>
                            <a:rPr lang="es-MX" sz="1400" i="1">
                              <a:latin typeface="Cambria Math" panose="02040503050406030204" pitchFamily="18" charset="0"/>
                            </a:rPr>
                            <m:t>𝑡</m:t>
                          </m:r>
                        </m:e>
                        <m:sub>
                          <m:r>
                            <a:rPr lang="es-MX" sz="1400" i="1">
                              <a:latin typeface="Cambria Math" panose="02040503050406030204" pitchFamily="18" charset="0"/>
                            </a:rPr>
                            <m:t>𝑠𝑖𝑧𝑒</m:t>
                          </m:r>
                        </m:sub>
                      </m:sSub>
                      <m:r>
                        <a:rPr lang="es-MX" sz="1400" b="0" i="1" smtClean="0">
                          <a:latin typeface="Cambria Math" panose="02040503050406030204" pitchFamily="18" charset="0"/>
                        </a:rPr>
                        <m:t>=</m:t>
                      </m:r>
                      <m:f>
                        <m:fPr>
                          <m:type m:val="skw"/>
                          <m:ctrlPr>
                            <a:rPr lang="es-MX" sz="1400" i="1" smtClean="0">
                              <a:latin typeface="Cambria Math" panose="02040503050406030204" pitchFamily="18" charset="0"/>
                            </a:rPr>
                          </m:ctrlPr>
                        </m:fPr>
                        <m:num>
                          <m:r>
                            <a:rPr lang="es-MX" sz="1400" b="0" i="1" smtClean="0">
                              <a:latin typeface="Cambria Math" panose="02040503050406030204" pitchFamily="18" charset="0"/>
                            </a:rPr>
                            <m:t>(</m:t>
                          </m:r>
                          <m:r>
                            <a:rPr lang="es-MX" sz="1400" b="0" i="1" smtClean="0">
                              <a:latin typeface="Cambria Math" panose="02040503050406030204" pitchFamily="18" charset="0"/>
                            </a:rPr>
                            <m:t>𝑖𝑛𝑝𝑢</m:t>
                          </m:r>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𝑡</m:t>
                              </m:r>
                            </m:e>
                            <m:sub>
                              <m:r>
                                <a:rPr lang="es-MX" sz="1400" b="0" i="1" smtClean="0">
                                  <a:latin typeface="Cambria Math" panose="02040503050406030204" pitchFamily="18" charset="0"/>
                                </a:rPr>
                                <m:t>𝑠𝑖𝑧𝑒</m:t>
                              </m:r>
                            </m:sub>
                          </m:sSub>
                          <m:r>
                            <a:rPr lang="es-MX" sz="1400" b="0" i="1" smtClean="0">
                              <a:latin typeface="Cambria Math" panose="02040503050406030204" pitchFamily="18" charset="0"/>
                            </a:rPr>
                            <m:t>−</m:t>
                          </m:r>
                          <m:r>
                            <a:rPr lang="es-MX" sz="1400" b="0" i="1" smtClean="0">
                              <a:latin typeface="Cambria Math" panose="02040503050406030204" pitchFamily="18" charset="0"/>
                            </a:rPr>
                            <m:t>𝑓𝑖𝑙𝑡𝑒</m:t>
                          </m:r>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𝑟</m:t>
                              </m:r>
                            </m:e>
                            <m:sub>
                              <m:r>
                                <a:rPr lang="es-MX" sz="1400" b="0" i="1" smtClean="0">
                                  <a:latin typeface="Cambria Math" panose="02040503050406030204" pitchFamily="18" charset="0"/>
                                </a:rPr>
                                <m:t>𝑠𝑖𝑧𝑒</m:t>
                              </m:r>
                            </m:sub>
                          </m:sSub>
                          <m:r>
                            <a:rPr lang="es-MX" sz="1400" b="0" i="1" smtClean="0">
                              <a:latin typeface="Cambria Math" panose="02040503050406030204" pitchFamily="18" charset="0"/>
                            </a:rPr>
                            <m:t>+2∗</m:t>
                          </m:r>
                          <m:r>
                            <a:rPr lang="es-MX" sz="1400" b="0" i="1" smtClean="0">
                              <a:latin typeface="Cambria Math" panose="02040503050406030204" pitchFamily="18" charset="0"/>
                            </a:rPr>
                            <m:t>𝑃𝑎𝑑𝑑𝑖𝑛𝑔</m:t>
                          </m:r>
                          <m:r>
                            <a:rPr lang="es-MX" sz="1400" b="0" i="1" smtClean="0">
                              <a:latin typeface="Cambria Math" panose="02040503050406030204" pitchFamily="18" charset="0"/>
                            </a:rPr>
                            <m:t> )</m:t>
                          </m:r>
                        </m:num>
                        <m:den>
                          <m:r>
                            <a:rPr lang="es-MX" sz="1400" b="0" i="1" smtClean="0">
                              <a:latin typeface="Cambria Math" panose="02040503050406030204" pitchFamily="18" charset="0"/>
                            </a:rPr>
                            <m:t>𝑆𝑡𝑟𝑖𝑑𝑒</m:t>
                          </m:r>
                        </m:den>
                      </m:f>
                    </m:oMath>
                  </m:oMathPara>
                </a14:m>
                <a:endParaRPr lang="es-MX" dirty="0"/>
              </a:p>
            </p:txBody>
          </p:sp>
        </mc:Choice>
        <mc:Fallback>
          <p:sp>
            <p:nvSpPr>
              <p:cNvPr id="5" name="CuadroTexto 4">
                <a:extLst>
                  <a:ext uri="{FF2B5EF4-FFF2-40B4-BE49-F238E27FC236}">
                    <a16:creationId xmlns:a16="http://schemas.microsoft.com/office/drawing/2014/main" id="{1C9C34A3-E5D6-4A00-B63A-A74E9038F6E7}"/>
                  </a:ext>
                </a:extLst>
              </p:cNvPr>
              <p:cNvSpPr txBox="1">
                <a:spLocks noRot="1" noChangeAspect="1" noMove="1" noResize="1" noEditPoints="1" noAdjustHandles="1" noChangeArrowheads="1" noChangeShapeType="1" noTextEdit="1"/>
              </p:cNvSpPr>
              <p:nvPr/>
            </p:nvSpPr>
            <p:spPr>
              <a:xfrm>
                <a:off x="6542201" y="3790934"/>
                <a:ext cx="5992987" cy="331116"/>
              </a:xfrm>
              <a:prstGeom prst="rect">
                <a:avLst/>
              </a:prstGeom>
              <a:blipFill>
                <a:blip r:embed="rId3"/>
                <a:stretch>
                  <a:fillRect t="-125926" b="-203704"/>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EEA2F15A-A2B1-4C16-8A73-2EC07548FE88}"/>
                  </a:ext>
                </a:extLst>
              </p:cNvPr>
              <p:cNvSpPr txBox="1"/>
              <p:nvPr/>
            </p:nvSpPr>
            <p:spPr>
              <a:xfrm>
                <a:off x="284588" y="3067067"/>
                <a:ext cx="5365213" cy="3416320"/>
              </a:xfrm>
              <a:prstGeom prst="rect">
                <a:avLst/>
              </a:prstGeom>
              <a:noFill/>
            </p:spPr>
            <p:txBody>
              <a:bodyPr wrap="square" rtlCol="0">
                <a:spAutoFit/>
              </a:bodyPr>
              <a:lstStyle/>
              <a:p>
                <a:pPr algn="just"/>
                <a:r>
                  <a:rPr lang="es-MX" dirty="0"/>
                  <a:t>Cada neurona en la capa convolucional esta conectada a una región de la imagen de tamaño, y cada conexión tiene un peso </a:t>
                </a:r>
                <a14:m>
                  <m:oMath xmlns:m="http://schemas.openxmlformats.org/officeDocument/2006/math">
                    <m:r>
                      <a:rPr lang="es-MX" i="1" dirty="0" smtClean="0">
                        <a:latin typeface="Cambria Math" panose="02040503050406030204" pitchFamily="18" charset="0"/>
                      </a:rPr>
                      <m:t>𝑤</m:t>
                    </m:r>
                  </m:oMath>
                </a14:m>
                <a:r>
                  <a:rPr lang="es-MX" dirty="0"/>
                  <a:t> </a:t>
                </a:r>
              </a:p>
              <a:p>
                <a:pPr algn="just"/>
                <a:endParaRPr lang="es-MX" dirty="0"/>
              </a:p>
              <a:p>
                <a:pPr algn="ctr"/>
                <a:r>
                  <a:rPr lang="es-MX" dirty="0">
                    <a:solidFill>
                      <a:srgbClr val="1F4E56"/>
                    </a:solidFill>
                  </a:rPr>
                  <a:t>[11x11x3] = 363 pesos que aprender</a:t>
                </a:r>
              </a:p>
              <a:p>
                <a:pPr algn="just"/>
                <a:endParaRPr lang="es-MX" dirty="0"/>
              </a:p>
              <a:p>
                <a:pPr algn="just"/>
                <a:r>
                  <a:rPr lang="es-MX" dirty="0"/>
                  <a:t>Solamente se toma un </a:t>
                </a:r>
                <a:r>
                  <a:rPr lang="es-MX" dirty="0" err="1"/>
                  <a:t>bias</a:t>
                </a:r>
                <a:r>
                  <a:rPr lang="es-MX" dirty="0"/>
                  <a:t> por filtro  </a:t>
                </a:r>
                <a:r>
                  <a:rPr lang="es-MX" dirty="0">
                    <a:solidFill>
                      <a:srgbClr val="1F4E56"/>
                    </a:solidFill>
                  </a:rPr>
                  <a:t>+1</a:t>
                </a:r>
                <a:endParaRPr lang="es-MX" dirty="0"/>
              </a:p>
              <a:p>
                <a:pPr algn="just"/>
                <a:endParaRPr lang="es-MX" dirty="0"/>
              </a:p>
              <a:p>
                <a:pPr algn="just"/>
                <a:r>
                  <a:rPr lang="es-MX" dirty="0"/>
                  <a:t>Número total de parámetros para la primera capa:</a:t>
                </a:r>
              </a:p>
              <a:p>
                <a:pPr algn="just"/>
                <a:endParaRPr lang="es-MX" dirty="0"/>
              </a:p>
              <a:p>
                <a:pPr algn="just"/>
                <a:endParaRPr lang="es-MX" dirty="0"/>
              </a:p>
              <a:p>
                <a:pPr algn="ctr"/>
                <a:r>
                  <a:rPr lang="es-MX" b="1" dirty="0">
                    <a:solidFill>
                      <a:srgbClr val="FF0000"/>
                    </a:solidFill>
                  </a:rPr>
                  <a:t>290,400 * 364 = 105,705,600</a:t>
                </a:r>
              </a:p>
            </p:txBody>
          </p:sp>
        </mc:Choice>
        <mc:Fallback>
          <p:sp>
            <p:nvSpPr>
              <p:cNvPr id="6" name="CuadroTexto 5">
                <a:extLst>
                  <a:ext uri="{FF2B5EF4-FFF2-40B4-BE49-F238E27FC236}">
                    <a16:creationId xmlns:a16="http://schemas.microsoft.com/office/drawing/2014/main" id="{EEA2F15A-A2B1-4C16-8A73-2EC07548FE88}"/>
                  </a:ext>
                </a:extLst>
              </p:cNvPr>
              <p:cNvSpPr txBox="1">
                <a:spLocks noRot="1" noChangeAspect="1" noMove="1" noResize="1" noEditPoints="1" noAdjustHandles="1" noChangeArrowheads="1" noChangeShapeType="1" noTextEdit="1"/>
              </p:cNvSpPr>
              <p:nvPr/>
            </p:nvSpPr>
            <p:spPr>
              <a:xfrm>
                <a:off x="284588" y="3067067"/>
                <a:ext cx="5365213" cy="3416320"/>
              </a:xfrm>
              <a:prstGeom prst="rect">
                <a:avLst/>
              </a:prstGeom>
              <a:blipFill>
                <a:blip r:embed="rId4"/>
                <a:stretch>
                  <a:fillRect l="-1023" t="-891" r="-909" b="-1783"/>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770A74CD-7F7B-4DE6-BFF5-3C574E34A37F}"/>
              </a:ext>
            </a:extLst>
          </p:cNvPr>
          <p:cNvSpPr txBox="1"/>
          <p:nvPr/>
        </p:nvSpPr>
        <p:spPr>
          <a:xfrm>
            <a:off x="7327813" y="204745"/>
            <a:ext cx="4305999" cy="2862322"/>
          </a:xfrm>
          <a:prstGeom prst="rect">
            <a:avLst/>
          </a:prstGeom>
          <a:noFill/>
        </p:spPr>
        <p:txBody>
          <a:bodyPr wrap="square" rtlCol="0">
            <a:spAutoFit/>
          </a:bodyPr>
          <a:lstStyle/>
          <a:p>
            <a:pPr algn="just"/>
            <a:r>
              <a:rPr lang="es-MX" b="1" dirty="0">
                <a:solidFill>
                  <a:schemeClr val="bg1"/>
                </a:solidFill>
              </a:rPr>
              <a:t>Compartición de </a:t>
            </a:r>
            <a:r>
              <a:rPr lang="es-MX" b="1" dirty="0" err="1">
                <a:solidFill>
                  <a:schemeClr val="bg1"/>
                </a:solidFill>
              </a:rPr>
              <a:t>parametros</a:t>
            </a:r>
            <a:r>
              <a:rPr lang="es-MX" b="1" dirty="0">
                <a:solidFill>
                  <a:schemeClr val="bg1"/>
                </a:solidFill>
              </a:rPr>
              <a:t>: </a:t>
            </a:r>
            <a:r>
              <a:rPr lang="es-MX" dirty="0">
                <a:solidFill>
                  <a:schemeClr val="bg1"/>
                </a:solidFill>
              </a:rPr>
              <a:t>Se usa para reducir el número de parámetros de entrenamiento. Se asume que una característica que sirve en una posición debería de funcionar en otra posición.</a:t>
            </a:r>
          </a:p>
          <a:p>
            <a:pPr algn="just"/>
            <a:endParaRPr lang="es-MX" b="1" dirty="0">
              <a:solidFill>
                <a:schemeClr val="bg1"/>
              </a:solidFill>
            </a:endParaRPr>
          </a:p>
          <a:p>
            <a:pPr algn="ctr"/>
            <a:r>
              <a:rPr lang="es-MX" b="1" dirty="0">
                <a:solidFill>
                  <a:schemeClr val="bg1"/>
                </a:solidFill>
              </a:rPr>
              <a:t>Todas las neuronas en una misma profundidad comparten el mismo peso </a:t>
            </a:r>
          </a:p>
          <a:p>
            <a:pPr algn="just"/>
            <a:endParaRPr lang="es-MX" b="1" dirty="0">
              <a:solidFill>
                <a:schemeClr val="bg1"/>
              </a:solidFill>
            </a:endParaRPr>
          </a:p>
          <a:p>
            <a:pPr algn="ctr"/>
            <a:r>
              <a:rPr lang="es-MX" dirty="0">
                <a:solidFill>
                  <a:schemeClr val="bg1"/>
                </a:solidFill>
              </a:rPr>
              <a:t>96*364 = 34,944</a:t>
            </a:r>
          </a:p>
        </p:txBody>
      </p:sp>
    </p:spTree>
    <p:extLst>
      <p:ext uri="{BB962C8B-B14F-4D97-AF65-F5344CB8AC3E}">
        <p14:creationId xmlns:p14="http://schemas.microsoft.com/office/powerpoint/2010/main" val="206232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1E32E0B-2715-4AD7-AE8A-9B3865772DF7}"/>
              </a:ext>
            </a:extLst>
          </p:cNvPr>
          <p:cNvSpPr txBox="1"/>
          <p:nvPr/>
        </p:nvSpPr>
        <p:spPr>
          <a:xfrm>
            <a:off x="649228" y="444390"/>
            <a:ext cx="10962550" cy="5016758"/>
          </a:xfrm>
          <a:prstGeom prst="rect">
            <a:avLst/>
          </a:prstGeom>
          <a:noFill/>
        </p:spPr>
        <p:txBody>
          <a:bodyPr wrap="square" rtlCol="0">
            <a:spAutoFit/>
          </a:bodyPr>
          <a:lstStyle/>
          <a:p>
            <a:r>
              <a:rPr lang="es-MX" sz="2000" b="1" dirty="0"/>
              <a:t>Capa de Agrupamiento (</a:t>
            </a:r>
            <a:r>
              <a:rPr lang="es-MX" sz="2000" b="1" dirty="0" err="1"/>
              <a:t>Pooling</a:t>
            </a:r>
            <a:r>
              <a:rPr lang="es-MX" sz="2000" b="1" dirty="0"/>
              <a:t>):</a:t>
            </a:r>
          </a:p>
          <a:p>
            <a:pPr algn="just"/>
            <a:endParaRPr lang="es-MX" sz="2000" b="1" dirty="0"/>
          </a:p>
          <a:p>
            <a:pPr algn="just"/>
            <a:r>
              <a:rPr lang="es-MX" sz="2000" dirty="0"/>
              <a:t>Es común insertar periódicamente capas de agrupamiento entre capas convolucionales para reducir progresivamente el tamaño de los mapas de activación y así reducir el numero de parámetros, tiempo de computo y controlar el </a:t>
            </a:r>
            <a:r>
              <a:rPr lang="es-MX" sz="2000" dirty="0" err="1"/>
              <a:t>overfitting</a:t>
            </a:r>
            <a:r>
              <a:rPr lang="es-MX" sz="2000" dirty="0"/>
              <a:t>.</a:t>
            </a:r>
          </a:p>
          <a:p>
            <a:pPr algn="just"/>
            <a:endParaRPr lang="es-MX" sz="2000" dirty="0"/>
          </a:p>
          <a:p>
            <a:pPr algn="just"/>
            <a:endParaRPr lang="es-MX" sz="2000" dirty="0"/>
          </a:p>
          <a:p>
            <a:pPr algn="just"/>
            <a:endParaRPr lang="es-MX" sz="2000" dirty="0"/>
          </a:p>
          <a:p>
            <a:pPr algn="just"/>
            <a:r>
              <a:rPr lang="es-MX" sz="2000" dirty="0" err="1"/>
              <a:t>Hyperparametros</a:t>
            </a:r>
            <a:r>
              <a:rPr lang="es-MX" sz="2000" dirty="0"/>
              <a:t>: </a:t>
            </a:r>
          </a:p>
          <a:p>
            <a:pPr algn="just"/>
            <a:endParaRPr lang="es-MX" sz="2000" dirty="0"/>
          </a:p>
          <a:p>
            <a:pPr algn="just"/>
            <a:endParaRPr lang="es-MX" sz="2000" dirty="0"/>
          </a:p>
          <a:p>
            <a:pPr marL="342900" indent="-342900" algn="just">
              <a:buFontTx/>
              <a:buChar char="-"/>
            </a:pPr>
            <a:r>
              <a:rPr lang="es-MX" sz="2000" dirty="0"/>
              <a:t>Tamaño del filtro, usualmente 2x2</a:t>
            </a:r>
          </a:p>
          <a:p>
            <a:pPr marL="342900" indent="-342900" algn="just">
              <a:buFontTx/>
              <a:buChar char="-"/>
            </a:pPr>
            <a:r>
              <a:rPr lang="es-MX" sz="2000" dirty="0" err="1"/>
              <a:t>Stride</a:t>
            </a:r>
            <a:r>
              <a:rPr lang="es-MX" sz="2000" dirty="0"/>
              <a:t>, usualmente 2</a:t>
            </a:r>
          </a:p>
          <a:p>
            <a:pPr algn="just"/>
            <a:endParaRPr lang="es-MX" sz="2000" dirty="0"/>
          </a:p>
          <a:p>
            <a:pPr algn="just"/>
            <a:r>
              <a:rPr lang="es-MX" sz="2000" dirty="0"/>
              <a:t>Esto reduce el 75% de las activaciones. </a:t>
            </a:r>
          </a:p>
          <a:p>
            <a:pPr algn="just"/>
            <a:endParaRPr lang="es-MX" sz="2000" dirty="0"/>
          </a:p>
        </p:txBody>
      </p:sp>
      <p:pic>
        <p:nvPicPr>
          <p:cNvPr id="3074" name="Picture 2" descr="ML Practicum: Image Classification | Machine Learning Practica">
            <a:extLst>
              <a:ext uri="{FF2B5EF4-FFF2-40B4-BE49-F238E27FC236}">
                <a16:creationId xmlns:a16="http://schemas.microsoft.com/office/drawing/2014/main" id="{F566B148-C143-4A10-AE4E-92E0F351060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05989" y="4781593"/>
            <a:ext cx="4190541" cy="18650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343716C5-3ACE-48A5-B828-60FC3D5B92CC}"/>
              </a:ext>
            </a:extLst>
          </p:cNvPr>
          <p:cNvPicPr/>
          <p:nvPr/>
        </p:nvPicPr>
        <p:blipFill rotWithShape="1">
          <a:blip r:embed="rId3"/>
          <a:srcRect r="62073"/>
          <a:stretch/>
        </p:blipFill>
        <p:spPr>
          <a:xfrm>
            <a:off x="7489117" y="2166324"/>
            <a:ext cx="2767587" cy="2265649"/>
          </a:xfrm>
          <a:prstGeom prst="rect">
            <a:avLst/>
          </a:prstGeom>
        </p:spPr>
      </p:pic>
      <mc:AlternateContent xmlns:mc="http://schemas.openxmlformats.org/markup-compatibility/2006">
        <mc:Choice xmlns:a14="http://schemas.microsoft.com/office/drawing/2010/main" Requires="a14">
          <p:sp>
            <p:nvSpPr>
              <p:cNvPr id="5" name="Rectángulo 4">
                <a:extLst>
                  <a:ext uri="{FF2B5EF4-FFF2-40B4-BE49-F238E27FC236}">
                    <a16:creationId xmlns:a16="http://schemas.microsoft.com/office/drawing/2014/main" id="{BB92C121-91E2-4CFB-9896-50FB347220F6}"/>
                  </a:ext>
                </a:extLst>
              </p:cNvPr>
              <p:cNvSpPr/>
              <p:nvPr/>
            </p:nvSpPr>
            <p:spPr>
              <a:xfrm>
                <a:off x="122638" y="5461148"/>
                <a:ext cx="6096000" cy="923330"/>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𝑊</m:t>
                      </m:r>
                      <m:r>
                        <a:rPr lang="pl-PL" i="1" dirty="0" smtClean="0">
                          <a:latin typeface="Cambria Math" panose="02040503050406030204" pitchFamily="18" charset="0"/>
                        </a:rPr>
                        <m:t>2=(</m:t>
                      </m:r>
                      <m:r>
                        <a:rPr lang="pl-PL" i="1" dirty="0" smtClean="0">
                          <a:latin typeface="Cambria Math" panose="02040503050406030204" pitchFamily="18" charset="0"/>
                        </a:rPr>
                        <m:t>𝑊</m:t>
                      </m:r>
                      <m:r>
                        <a:rPr lang="pl-PL" i="1" dirty="0" smtClean="0">
                          <a:latin typeface="Cambria Math" panose="02040503050406030204" pitchFamily="18" charset="0"/>
                        </a:rPr>
                        <m:t>1−</m:t>
                      </m:r>
                      <m:r>
                        <a:rPr lang="pl-PL" i="1" dirty="0" smtClean="0">
                          <a:latin typeface="Cambria Math" panose="02040503050406030204" pitchFamily="18" charset="0"/>
                        </a:rPr>
                        <m:t>𝐹</m:t>
                      </m:r>
                      <m:r>
                        <a:rPr lang="pl-PL" i="1" dirty="0" smtClean="0">
                          <a:latin typeface="Cambria Math" panose="02040503050406030204" pitchFamily="18" charset="0"/>
                        </a:rPr>
                        <m:t>)/</m:t>
                      </m:r>
                      <m:r>
                        <a:rPr lang="pl-PL" i="1" dirty="0" smtClean="0">
                          <a:latin typeface="Cambria Math" panose="02040503050406030204" pitchFamily="18" charset="0"/>
                        </a:rPr>
                        <m:t>𝑆</m:t>
                      </m:r>
                      <m:r>
                        <a:rPr lang="pl-PL" i="1" dirty="0" smtClean="0">
                          <a:latin typeface="Cambria Math" panose="02040503050406030204" pitchFamily="18" charset="0"/>
                        </a:rPr>
                        <m:t>+1</m:t>
                      </m:r>
                    </m:oMath>
                  </m:oMathPara>
                </a14:m>
                <a:endParaRPr lang="pl-PL" dirty="0"/>
              </a:p>
              <a:p>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𝐻</m:t>
                      </m:r>
                      <m:r>
                        <a:rPr lang="pl-PL" i="1" dirty="0" smtClean="0">
                          <a:latin typeface="Cambria Math" panose="02040503050406030204" pitchFamily="18" charset="0"/>
                        </a:rPr>
                        <m:t>2=(</m:t>
                      </m:r>
                      <m:r>
                        <a:rPr lang="pl-PL" i="1" dirty="0" smtClean="0">
                          <a:latin typeface="Cambria Math" panose="02040503050406030204" pitchFamily="18" charset="0"/>
                        </a:rPr>
                        <m:t>𝐻</m:t>
                      </m:r>
                      <m:r>
                        <a:rPr lang="pl-PL" i="1" dirty="0" smtClean="0">
                          <a:latin typeface="Cambria Math" panose="02040503050406030204" pitchFamily="18" charset="0"/>
                        </a:rPr>
                        <m:t>1−</m:t>
                      </m:r>
                      <m:r>
                        <a:rPr lang="pl-PL" i="1" dirty="0" smtClean="0">
                          <a:latin typeface="Cambria Math" panose="02040503050406030204" pitchFamily="18" charset="0"/>
                        </a:rPr>
                        <m:t>𝐹</m:t>
                      </m:r>
                      <m:r>
                        <a:rPr lang="pl-PL" i="1" dirty="0" smtClean="0">
                          <a:latin typeface="Cambria Math" panose="02040503050406030204" pitchFamily="18" charset="0"/>
                        </a:rPr>
                        <m:t>)/</m:t>
                      </m:r>
                      <m:r>
                        <a:rPr lang="pl-PL" i="1" dirty="0" smtClean="0">
                          <a:latin typeface="Cambria Math" panose="02040503050406030204" pitchFamily="18" charset="0"/>
                        </a:rPr>
                        <m:t>𝑆</m:t>
                      </m:r>
                      <m:r>
                        <a:rPr lang="pl-PL" i="1" dirty="0" smtClean="0">
                          <a:latin typeface="Cambria Math" panose="02040503050406030204" pitchFamily="18" charset="0"/>
                        </a:rPr>
                        <m:t>+1</m:t>
                      </m:r>
                    </m:oMath>
                  </m:oMathPara>
                </a14:m>
                <a:endParaRPr lang="pl-PL" dirty="0"/>
              </a:p>
              <a:p>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𝐷</m:t>
                      </m:r>
                      <m:r>
                        <a:rPr lang="pl-PL" i="1" dirty="0" smtClean="0">
                          <a:latin typeface="Cambria Math" panose="02040503050406030204" pitchFamily="18" charset="0"/>
                        </a:rPr>
                        <m:t>2=</m:t>
                      </m:r>
                      <m:r>
                        <a:rPr lang="pl-PL" i="1" dirty="0" smtClean="0">
                          <a:latin typeface="Cambria Math" panose="02040503050406030204" pitchFamily="18" charset="0"/>
                        </a:rPr>
                        <m:t>𝐷</m:t>
                      </m:r>
                      <m:r>
                        <a:rPr lang="pl-PL" i="1" dirty="0" smtClean="0">
                          <a:latin typeface="Cambria Math" panose="02040503050406030204" pitchFamily="18" charset="0"/>
                        </a:rPr>
                        <m:t>1</m:t>
                      </m:r>
                    </m:oMath>
                  </m:oMathPara>
                </a14:m>
                <a:endParaRPr lang="es-MX" dirty="0"/>
              </a:p>
            </p:txBody>
          </p:sp>
        </mc:Choice>
        <mc:Fallback>
          <p:sp>
            <p:nvSpPr>
              <p:cNvPr id="5" name="Rectángulo 4">
                <a:extLst>
                  <a:ext uri="{FF2B5EF4-FFF2-40B4-BE49-F238E27FC236}">
                    <a16:creationId xmlns:a16="http://schemas.microsoft.com/office/drawing/2014/main" id="{BB92C121-91E2-4CFB-9896-50FB347220F6}"/>
                  </a:ext>
                </a:extLst>
              </p:cNvPr>
              <p:cNvSpPr>
                <a:spLocks noRot="1" noChangeAspect="1" noMove="1" noResize="1" noEditPoints="1" noAdjustHandles="1" noChangeArrowheads="1" noChangeShapeType="1" noTextEdit="1"/>
              </p:cNvSpPr>
              <p:nvPr/>
            </p:nvSpPr>
            <p:spPr>
              <a:xfrm>
                <a:off x="122638" y="5461148"/>
                <a:ext cx="6096000" cy="923330"/>
              </a:xfrm>
              <a:prstGeom prst="rect">
                <a:avLst/>
              </a:prstGeom>
              <a:blipFill>
                <a:blip r:embed="rId4"/>
                <a:stretch>
                  <a:fillRect/>
                </a:stretch>
              </a:blipFill>
            </p:spPr>
            <p:txBody>
              <a:bodyPr/>
              <a:lstStyle/>
              <a:p>
                <a:r>
                  <a:rPr lang="es-MX">
                    <a:noFill/>
                  </a:rPr>
                  <a:t> </a:t>
                </a:r>
              </a:p>
            </p:txBody>
          </p:sp>
        </mc:Fallback>
      </mc:AlternateContent>
      <p:sp>
        <p:nvSpPr>
          <p:cNvPr id="6" name="CuadroTexto 5">
            <a:extLst>
              <a:ext uri="{FF2B5EF4-FFF2-40B4-BE49-F238E27FC236}">
                <a16:creationId xmlns:a16="http://schemas.microsoft.com/office/drawing/2014/main" id="{A242F17A-1402-492A-97A3-4FA04CC42E32}"/>
              </a:ext>
            </a:extLst>
          </p:cNvPr>
          <p:cNvSpPr txBox="1"/>
          <p:nvPr/>
        </p:nvSpPr>
        <p:spPr>
          <a:xfrm>
            <a:off x="1125350" y="2223069"/>
            <a:ext cx="5559535" cy="369332"/>
          </a:xfrm>
          <a:prstGeom prst="rect">
            <a:avLst/>
          </a:prstGeom>
          <a:noFill/>
        </p:spPr>
        <p:txBody>
          <a:bodyPr wrap="none" rtlCol="0">
            <a:spAutoFit/>
          </a:bodyPr>
          <a:lstStyle/>
          <a:p>
            <a:r>
              <a:rPr lang="es-MX" dirty="0">
                <a:solidFill>
                  <a:srgbClr val="FF0000"/>
                </a:solidFill>
              </a:rPr>
              <a:t>Max </a:t>
            </a:r>
            <a:r>
              <a:rPr lang="es-MX" dirty="0" err="1">
                <a:solidFill>
                  <a:srgbClr val="FF0000"/>
                </a:solidFill>
              </a:rPr>
              <a:t>pooling</a:t>
            </a:r>
            <a:r>
              <a:rPr lang="es-MX" dirty="0"/>
              <a:t>	</a:t>
            </a:r>
            <a:r>
              <a:rPr lang="es-MX" dirty="0" err="1">
                <a:solidFill>
                  <a:srgbClr val="1F4E56"/>
                </a:solidFill>
              </a:rPr>
              <a:t>Average</a:t>
            </a:r>
            <a:r>
              <a:rPr lang="es-MX" dirty="0">
                <a:solidFill>
                  <a:srgbClr val="1F4E56"/>
                </a:solidFill>
              </a:rPr>
              <a:t> </a:t>
            </a:r>
            <a:r>
              <a:rPr lang="es-MX" dirty="0" err="1">
                <a:solidFill>
                  <a:srgbClr val="1F4E56"/>
                </a:solidFill>
              </a:rPr>
              <a:t>pooling</a:t>
            </a:r>
            <a:r>
              <a:rPr lang="es-MX" dirty="0">
                <a:solidFill>
                  <a:srgbClr val="1F4E56"/>
                </a:solidFill>
              </a:rPr>
              <a:t>	   L2-Nomr </a:t>
            </a:r>
            <a:r>
              <a:rPr lang="es-MX" dirty="0" err="1">
                <a:solidFill>
                  <a:srgbClr val="1F4E56"/>
                </a:solidFill>
              </a:rPr>
              <a:t>pooling</a:t>
            </a:r>
            <a:endParaRPr lang="es-MX" dirty="0">
              <a:solidFill>
                <a:srgbClr val="1F4E56"/>
              </a:solidFill>
            </a:endParaRPr>
          </a:p>
        </p:txBody>
      </p:sp>
    </p:spTree>
    <p:extLst>
      <p:ext uri="{BB962C8B-B14F-4D97-AF65-F5344CB8AC3E}">
        <p14:creationId xmlns:p14="http://schemas.microsoft.com/office/powerpoint/2010/main" val="366797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F002787-5377-4533-95C1-62EF611C5402}"/>
              </a:ext>
            </a:extLst>
          </p:cNvPr>
          <p:cNvSpPr txBox="1"/>
          <p:nvPr/>
        </p:nvSpPr>
        <p:spPr>
          <a:xfrm>
            <a:off x="1057620" y="407624"/>
            <a:ext cx="5209439" cy="369332"/>
          </a:xfrm>
          <a:prstGeom prst="rect">
            <a:avLst/>
          </a:prstGeom>
          <a:noFill/>
        </p:spPr>
        <p:txBody>
          <a:bodyPr wrap="none" rtlCol="0">
            <a:spAutoFit/>
          </a:bodyPr>
          <a:lstStyle/>
          <a:p>
            <a:r>
              <a:rPr lang="es-MX" b="1" dirty="0"/>
              <a:t>Clasificación de imágenes con redes convolucionales</a:t>
            </a:r>
          </a:p>
        </p:txBody>
      </p:sp>
      <p:pic>
        <p:nvPicPr>
          <p:cNvPr id="4" name="Imagen 3" descr="Imagen que contiene gato, computadora, tabla, laptop&#10;&#10;Descripción generada automáticamente">
            <a:extLst>
              <a:ext uri="{FF2B5EF4-FFF2-40B4-BE49-F238E27FC236}">
                <a16:creationId xmlns:a16="http://schemas.microsoft.com/office/drawing/2014/main" id="{68197559-C56E-43BC-9555-633B6C98A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604" y="1013694"/>
            <a:ext cx="4529470" cy="2547827"/>
          </a:xfrm>
          <a:prstGeom prst="rect">
            <a:avLst/>
          </a:prstGeom>
        </p:spPr>
      </p:pic>
      <p:pic>
        <p:nvPicPr>
          <p:cNvPr id="4098" name="Picture 2" descr="Introduction to Machine Learning">
            <a:extLst>
              <a:ext uri="{FF2B5EF4-FFF2-40B4-BE49-F238E27FC236}">
                <a16:creationId xmlns:a16="http://schemas.microsoft.com/office/drawing/2014/main" id="{C92CACF3-B264-43D9-B3A7-1EA42E89C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620" y="4047177"/>
            <a:ext cx="10723709" cy="24031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3AEA9918-24B1-4615-AF8E-8CAC65EEF626}"/>
              </a:ext>
            </a:extLst>
          </p:cNvPr>
          <p:cNvSpPr txBox="1"/>
          <p:nvPr/>
        </p:nvSpPr>
        <p:spPr>
          <a:xfrm>
            <a:off x="7045200" y="407624"/>
            <a:ext cx="4357258" cy="2862322"/>
          </a:xfrm>
          <a:prstGeom prst="rect">
            <a:avLst/>
          </a:prstGeom>
          <a:noFill/>
        </p:spPr>
        <p:txBody>
          <a:bodyPr wrap="square" rtlCol="0">
            <a:spAutoFit/>
          </a:bodyPr>
          <a:lstStyle/>
          <a:p>
            <a:pPr algn="just"/>
            <a:r>
              <a:rPr lang="es-MX" b="1" dirty="0"/>
              <a:t>Extracción de características: </a:t>
            </a:r>
            <a:r>
              <a:rPr lang="es-MX" dirty="0"/>
              <a:t>Se extraen características mediante un conjunto de capas convolucionales y de agrupamiento.</a:t>
            </a:r>
          </a:p>
          <a:p>
            <a:pPr algn="just"/>
            <a:endParaRPr lang="es-MX" dirty="0"/>
          </a:p>
          <a:p>
            <a:pPr algn="just"/>
            <a:r>
              <a:rPr lang="es-MX" dirty="0"/>
              <a:t>El mapa de activación de la ultima capa se convierte en un vector unidimensional.</a:t>
            </a:r>
          </a:p>
          <a:p>
            <a:pPr algn="just"/>
            <a:endParaRPr lang="es-MX" dirty="0"/>
          </a:p>
          <a:p>
            <a:pPr algn="just"/>
            <a:r>
              <a:rPr lang="es-MX" b="1" dirty="0"/>
              <a:t>Clasificación</a:t>
            </a:r>
            <a:r>
              <a:rPr lang="es-MX" dirty="0"/>
              <a:t> Se utiliza una red totalmente conectada para clasificar el vector de características encontrado. </a:t>
            </a:r>
          </a:p>
        </p:txBody>
      </p:sp>
    </p:spTree>
    <p:extLst>
      <p:ext uri="{BB962C8B-B14F-4D97-AF65-F5344CB8AC3E}">
        <p14:creationId xmlns:p14="http://schemas.microsoft.com/office/powerpoint/2010/main" val="4188451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FFFF260-2B17-4CCB-B1DD-701490030DD6}"/>
              </a:ext>
            </a:extLst>
          </p:cNvPr>
          <p:cNvSpPr txBox="1"/>
          <p:nvPr/>
        </p:nvSpPr>
        <p:spPr>
          <a:xfrm>
            <a:off x="862988" y="2027103"/>
            <a:ext cx="10466023" cy="4247317"/>
          </a:xfrm>
          <a:prstGeom prst="rect">
            <a:avLst/>
          </a:prstGeom>
          <a:noFill/>
        </p:spPr>
        <p:txBody>
          <a:bodyPr wrap="square" rtlCol="0">
            <a:spAutoFit/>
          </a:bodyPr>
          <a:lstStyle/>
          <a:p>
            <a:pPr lvl="0" algn="just"/>
            <a:r>
              <a:rPr lang="es-MX" dirty="0" err="1"/>
              <a:t>LeNet</a:t>
            </a:r>
            <a:r>
              <a:rPr lang="es-MX" dirty="0"/>
              <a:t> (1990): Primera aplicación funcional de CNNS, usada para leer dígitos y códigos postales.</a:t>
            </a:r>
          </a:p>
          <a:p>
            <a:pPr lvl="0" algn="just"/>
            <a:endParaRPr lang="es-MX" dirty="0"/>
          </a:p>
          <a:p>
            <a:pPr lvl="0" algn="just"/>
            <a:r>
              <a:rPr lang="es-MX" dirty="0" err="1"/>
              <a:t>AlexNet</a:t>
            </a:r>
            <a:r>
              <a:rPr lang="es-MX" dirty="0"/>
              <a:t> (2012): El primer trabajo en popularizar las CNNS Arquitectura similar a la </a:t>
            </a:r>
            <a:r>
              <a:rPr lang="es-MX" dirty="0" err="1"/>
              <a:t>LeNet</a:t>
            </a:r>
            <a:r>
              <a:rPr lang="es-MX" dirty="0"/>
              <a:t> pero más profunda y grande. Incluye capas convolucionales seguidas.</a:t>
            </a:r>
          </a:p>
          <a:p>
            <a:pPr lvl="0" algn="just"/>
            <a:endParaRPr lang="es-MX" dirty="0"/>
          </a:p>
          <a:p>
            <a:pPr lvl="0" algn="just"/>
            <a:r>
              <a:rPr lang="es-MX" dirty="0" err="1"/>
              <a:t>ZFNet</a:t>
            </a:r>
            <a:r>
              <a:rPr lang="es-MX" dirty="0"/>
              <a:t> (2013): Mejora a la </a:t>
            </a:r>
            <a:r>
              <a:rPr lang="es-MX" dirty="0" err="1"/>
              <a:t>AlexNet</a:t>
            </a:r>
            <a:r>
              <a:rPr lang="es-MX" dirty="0"/>
              <a:t> modificando los </a:t>
            </a:r>
            <a:r>
              <a:rPr lang="es-MX" dirty="0" err="1"/>
              <a:t>hyperparametros</a:t>
            </a:r>
            <a:r>
              <a:rPr lang="es-MX" dirty="0"/>
              <a:t>, particularmente expandiendo el tamaño de las capas convolucionales.  </a:t>
            </a:r>
          </a:p>
          <a:p>
            <a:pPr lvl="0" algn="just"/>
            <a:endParaRPr lang="es-MX" dirty="0"/>
          </a:p>
          <a:p>
            <a:pPr lvl="0" algn="just"/>
            <a:r>
              <a:rPr lang="es-MX" dirty="0" err="1"/>
              <a:t>GoogleNet</a:t>
            </a:r>
            <a:r>
              <a:rPr lang="es-MX" dirty="0"/>
              <a:t> (2014): Incluye un modulo </a:t>
            </a:r>
            <a:r>
              <a:rPr lang="es-MX" dirty="0" err="1"/>
              <a:t>Inception</a:t>
            </a:r>
            <a:r>
              <a:rPr lang="es-MX" dirty="0"/>
              <a:t> en vez de capas totalmente conectadas. Reduciendo el número de parámetros (</a:t>
            </a:r>
            <a:r>
              <a:rPr lang="es-MX" b="1" dirty="0" err="1"/>
              <a:t>Inception</a:t>
            </a:r>
            <a:r>
              <a:rPr lang="es-MX" b="1" dirty="0"/>
              <a:t> v4</a:t>
            </a:r>
            <a:r>
              <a:rPr lang="es-MX" dirty="0"/>
              <a:t>)</a:t>
            </a:r>
          </a:p>
          <a:p>
            <a:pPr lvl="0" algn="just"/>
            <a:endParaRPr lang="es-MX" dirty="0"/>
          </a:p>
          <a:p>
            <a:pPr lvl="0" algn="just"/>
            <a:r>
              <a:rPr lang="es-MX" dirty="0" err="1"/>
              <a:t>VGGNet</a:t>
            </a:r>
            <a:r>
              <a:rPr lang="es-MX" dirty="0"/>
              <a:t> (2014): Mostro que la profundidad de la red es un </a:t>
            </a:r>
            <a:r>
              <a:rPr lang="es-MX" dirty="0" err="1"/>
              <a:t>hyperparametro</a:t>
            </a:r>
            <a:r>
              <a:rPr lang="es-MX" dirty="0"/>
              <a:t> crítico para un buen desempeño. Incluyen 16 capas convolucionales. Introduce concepto de transfer </a:t>
            </a:r>
            <a:r>
              <a:rPr lang="es-MX" dirty="0" err="1"/>
              <a:t>learning</a:t>
            </a:r>
            <a:r>
              <a:rPr lang="es-MX" dirty="0"/>
              <a:t>. </a:t>
            </a:r>
          </a:p>
          <a:p>
            <a:pPr lvl="0" algn="just"/>
            <a:endParaRPr lang="es-MX" dirty="0"/>
          </a:p>
          <a:p>
            <a:pPr lvl="0" algn="just"/>
            <a:r>
              <a:rPr lang="es-MX" dirty="0" err="1"/>
              <a:t>ResNet</a:t>
            </a:r>
            <a:r>
              <a:rPr lang="es-MX" dirty="0"/>
              <a:t> (2015): Salta conexiones y no tiene capas totalmente conectadas</a:t>
            </a:r>
          </a:p>
        </p:txBody>
      </p:sp>
      <p:sp>
        <p:nvSpPr>
          <p:cNvPr id="3" name="CuadroTexto 2">
            <a:extLst>
              <a:ext uri="{FF2B5EF4-FFF2-40B4-BE49-F238E27FC236}">
                <a16:creationId xmlns:a16="http://schemas.microsoft.com/office/drawing/2014/main" id="{C79C53E6-769D-424D-9B8B-C51F47EE43F2}"/>
              </a:ext>
            </a:extLst>
          </p:cNvPr>
          <p:cNvSpPr txBox="1"/>
          <p:nvPr/>
        </p:nvSpPr>
        <p:spPr>
          <a:xfrm>
            <a:off x="2511847" y="200611"/>
            <a:ext cx="3224216" cy="461665"/>
          </a:xfrm>
          <a:prstGeom prst="rect">
            <a:avLst/>
          </a:prstGeom>
          <a:noFill/>
        </p:spPr>
        <p:txBody>
          <a:bodyPr wrap="none" rtlCol="0">
            <a:spAutoFit/>
          </a:bodyPr>
          <a:lstStyle/>
          <a:p>
            <a:r>
              <a:rPr lang="es-MX" sz="2400" b="1" dirty="0"/>
              <a:t>Arquitecturas comunes:</a:t>
            </a:r>
          </a:p>
        </p:txBody>
      </p:sp>
      <p:sp>
        <p:nvSpPr>
          <p:cNvPr id="4" name="CuadroTexto 3">
            <a:extLst>
              <a:ext uri="{FF2B5EF4-FFF2-40B4-BE49-F238E27FC236}">
                <a16:creationId xmlns:a16="http://schemas.microsoft.com/office/drawing/2014/main" id="{4B2EAA1C-3EB9-4445-94E8-A75F4B75A814}"/>
              </a:ext>
            </a:extLst>
          </p:cNvPr>
          <p:cNvSpPr txBox="1"/>
          <p:nvPr/>
        </p:nvSpPr>
        <p:spPr>
          <a:xfrm>
            <a:off x="605927" y="829517"/>
            <a:ext cx="11259239" cy="923330"/>
          </a:xfrm>
          <a:prstGeom prst="rect">
            <a:avLst/>
          </a:prstGeom>
          <a:noFill/>
        </p:spPr>
        <p:txBody>
          <a:bodyPr wrap="square" rtlCol="0">
            <a:spAutoFit/>
          </a:bodyPr>
          <a:lstStyle/>
          <a:p>
            <a:pPr algn="just"/>
            <a:r>
              <a:rPr lang="es-MX" dirty="0"/>
              <a:t>Las arquitecturas comúnmente se </a:t>
            </a:r>
            <a:r>
              <a:rPr lang="es-MX" dirty="0" err="1"/>
              <a:t>component</a:t>
            </a:r>
            <a:r>
              <a:rPr lang="es-MX" dirty="0"/>
              <a:t> de un conjunto de capas convolucionales (no más de tres) seguidas por una capa de agrupamiento, repitiendo este patrón hasta reducir la imagen a cierto tamaño, comúnmente terminando con capas totalmente conectadas encargadas de la clasificación. </a:t>
            </a:r>
          </a:p>
        </p:txBody>
      </p:sp>
      <p:sp>
        <p:nvSpPr>
          <p:cNvPr id="5" name="Rectángulo 4">
            <a:extLst>
              <a:ext uri="{FF2B5EF4-FFF2-40B4-BE49-F238E27FC236}">
                <a16:creationId xmlns:a16="http://schemas.microsoft.com/office/drawing/2014/main" id="{77928D66-0DD3-46B9-8131-0E647EA18CE4}"/>
              </a:ext>
            </a:extLst>
          </p:cNvPr>
          <p:cNvSpPr/>
          <p:nvPr/>
        </p:nvSpPr>
        <p:spPr>
          <a:xfrm>
            <a:off x="683046" y="2137272"/>
            <a:ext cx="110168" cy="110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5BA6168A-A2A9-4EB2-89CF-707E477DC7A5}"/>
              </a:ext>
            </a:extLst>
          </p:cNvPr>
          <p:cNvSpPr/>
          <p:nvPr/>
        </p:nvSpPr>
        <p:spPr>
          <a:xfrm>
            <a:off x="683046" y="2719330"/>
            <a:ext cx="110168" cy="110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FB750B47-873E-4F2B-8429-2E030FE2E618}"/>
              </a:ext>
            </a:extLst>
          </p:cNvPr>
          <p:cNvSpPr/>
          <p:nvPr/>
        </p:nvSpPr>
        <p:spPr>
          <a:xfrm>
            <a:off x="683046" y="3534578"/>
            <a:ext cx="110168" cy="110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97B8B51B-C31C-47E1-BCB5-4E8B9FA97A58}"/>
              </a:ext>
            </a:extLst>
          </p:cNvPr>
          <p:cNvSpPr/>
          <p:nvPr/>
        </p:nvSpPr>
        <p:spPr>
          <a:xfrm>
            <a:off x="683046" y="4349826"/>
            <a:ext cx="110168" cy="110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a:extLst>
              <a:ext uri="{FF2B5EF4-FFF2-40B4-BE49-F238E27FC236}">
                <a16:creationId xmlns:a16="http://schemas.microsoft.com/office/drawing/2014/main" id="{D3B5089C-A820-40D5-B465-86BDA7EFE15B}"/>
              </a:ext>
            </a:extLst>
          </p:cNvPr>
          <p:cNvSpPr/>
          <p:nvPr/>
        </p:nvSpPr>
        <p:spPr>
          <a:xfrm>
            <a:off x="683046" y="5207305"/>
            <a:ext cx="110168" cy="110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a:extLst>
              <a:ext uri="{FF2B5EF4-FFF2-40B4-BE49-F238E27FC236}">
                <a16:creationId xmlns:a16="http://schemas.microsoft.com/office/drawing/2014/main" id="{F541755E-CD1F-4A9E-A5F7-293A9C78A013}"/>
              </a:ext>
            </a:extLst>
          </p:cNvPr>
          <p:cNvSpPr/>
          <p:nvPr/>
        </p:nvSpPr>
        <p:spPr>
          <a:xfrm>
            <a:off x="684882" y="6015207"/>
            <a:ext cx="110168" cy="110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097385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LeNet-5 Architecture, a convolutional neural network ...">
            <a:extLst>
              <a:ext uri="{FF2B5EF4-FFF2-40B4-BE49-F238E27FC236}">
                <a16:creationId xmlns:a16="http://schemas.microsoft.com/office/drawing/2014/main" id="{378883AC-C9DE-4D26-B50E-F5B322B91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747" y="258748"/>
            <a:ext cx="4774099" cy="162866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eep Learning básico con Keras (Parte 3): VGG">
            <a:extLst>
              <a:ext uri="{FF2B5EF4-FFF2-40B4-BE49-F238E27FC236}">
                <a16:creationId xmlns:a16="http://schemas.microsoft.com/office/drawing/2014/main" id="{28E5A076-9C61-436A-A868-6F1483EF8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478" y="4292555"/>
            <a:ext cx="4154636" cy="243889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oogleNet · Artificial Inteligence">
            <a:extLst>
              <a:ext uri="{FF2B5EF4-FFF2-40B4-BE49-F238E27FC236}">
                <a16:creationId xmlns:a16="http://schemas.microsoft.com/office/drawing/2014/main" id="{1753727F-0694-46A7-AE2C-93E4D99AD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540" y="451526"/>
            <a:ext cx="5071730" cy="216010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ow to interpert ResNet50 Layer Types - Data Science Stack Exchange">
            <a:extLst>
              <a:ext uri="{FF2B5EF4-FFF2-40B4-BE49-F238E27FC236}">
                <a16:creationId xmlns:a16="http://schemas.microsoft.com/office/drawing/2014/main" id="{D7D06FBE-68C2-439C-9902-050E6A060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7476" y="2955897"/>
            <a:ext cx="2399304" cy="389808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eview: ZFNet — Winner of ILSVRC 2013 (Image Classification)">
            <a:extLst>
              <a:ext uri="{FF2B5EF4-FFF2-40B4-BE49-F238E27FC236}">
                <a16:creationId xmlns:a16="http://schemas.microsoft.com/office/drawing/2014/main" id="{E0DC980A-987B-4B12-9E8C-06E483E896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053" y="2083448"/>
            <a:ext cx="5155793" cy="188086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84B43E4-3808-4611-A1E4-5F46248E6DEF}"/>
              </a:ext>
            </a:extLst>
          </p:cNvPr>
          <p:cNvSpPr txBox="1"/>
          <p:nvPr/>
        </p:nvSpPr>
        <p:spPr>
          <a:xfrm>
            <a:off x="105966" y="969470"/>
            <a:ext cx="738087" cy="369332"/>
          </a:xfrm>
          <a:prstGeom prst="rect">
            <a:avLst/>
          </a:prstGeom>
          <a:noFill/>
        </p:spPr>
        <p:txBody>
          <a:bodyPr wrap="none" rtlCol="0">
            <a:spAutoFit/>
          </a:bodyPr>
          <a:lstStyle/>
          <a:p>
            <a:r>
              <a:rPr lang="es-MX" dirty="0" err="1"/>
              <a:t>LeNet</a:t>
            </a:r>
            <a:endParaRPr lang="es-MX" dirty="0"/>
          </a:p>
        </p:txBody>
      </p:sp>
      <p:sp>
        <p:nvSpPr>
          <p:cNvPr id="10" name="CuadroTexto 9">
            <a:extLst>
              <a:ext uri="{FF2B5EF4-FFF2-40B4-BE49-F238E27FC236}">
                <a16:creationId xmlns:a16="http://schemas.microsoft.com/office/drawing/2014/main" id="{6ED80FAC-065C-42F7-9DCE-D6B28BB057D3}"/>
              </a:ext>
            </a:extLst>
          </p:cNvPr>
          <p:cNvSpPr txBox="1"/>
          <p:nvPr/>
        </p:nvSpPr>
        <p:spPr>
          <a:xfrm>
            <a:off x="93315" y="2611634"/>
            <a:ext cx="738087" cy="369332"/>
          </a:xfrm>
          <a:prstGeom prst="rect">
            <a:avLst/>
          </a:prstGeom>
          <a:noFill/>
        </p:spPr>
        <p:txBody>
          <a:bodyPr wrap="none" rtlCol="0">
            <a:spAutoFit/>
          </a:bodyPr>
          <a:lstStyle/>
          <a:p>
            <a:r>
              <a:rPr lang="es-MX" dirty="0" err="1"/>
              <a:t>ZFNet</a:t>
            </a:r>
            <a:endParaRPr lang="es-MX" dirty="0"/>
          </a:p>
        </p:txBody>
      </p:sp>
      <p:sp>
        <p:nvSpPr>
          <p:cNvPr id="11" name="CuadroTexto 10">
            <a:extLst>
              <a:ext uri="{FF2B5EF4-FFF2-40B4-BE49-F238E27FC236}">
                <a16:creationId xmlns:a16="http://schemas.microsoft.com/office/drawing/2014/main" id="{EFAFBD2B-9C4E-446D-973E-D44F3622AC9C}"/>
              </a:ext>
            </a:extLst>
          </p:cNvPr>
          <p:cNvSpPr txBox="1"/>
          <p:nvPr/>
        </p:nvSpPr>
        <p:spPr>
          <a:xfrm>
            <a:off x="93314" y="5512004"/>
            <a:ext cx="839076" cy="369332"/>
          </a:xfrm>
          <a:prstGeom prst="rect">
            <a:avLst/>
          </a:prstGeom>
          <a:noFill/>
        </p:spPr>
        <p:txBody>
          <a:bodyPr wrap="none" rtlCol="0">
            <a:spAutoFit/>
          </a:bodyPr>
          <a:lstStyle/>
          <a:p>
            <a:r>
              <a:rPr lang="es-MX" dirty="0"/>
              <a:t>VGG16</a:t>
            </a:r>
          </a:p>
        </p:txBody>
      </p:sp>
      <p:sp>
        <p:nvSpPr>
          <p:cNvPr id="3" name="CuadroTexto 2">
            <a:extLst>
              <a:ext uri="{FF2B5EF4-FFF2-40B4-BE49-F238E27FC236}">
                <a16:creationId xmlns:a16="http://schemas.microsoft.com/office/drawing/2014/main" id="{B1F3D9A8-77BD-4CC4-9C7B-D2CB93163BEE}"/>
              </a:ext>
            </a:extLst>
          </p:cNvPr>
          <p:cNvSpPr txBox="1"/>
          <p:nvPr/>
        </p:nvSpPr>
        <p:spPr>
          <a:xfrm>
            <a:off x="7601639" y="103240"/>
            <a:ext cx="2131674" cy="369332"/>
          </a:xfrm>
          <a:prstGeom prst="rect">
            <a:avLst/>
          </a:prstGeom>
          <a:noFill/>
        </p:spPr>
        <p:txBody>
          <a:bodyPr wrap="none" rtlCol="0">
            <a:spAutoFit/>
          </a:bodyPr>
          <a:lstStyle/>
          <a:p>
            <a:r>
              <a:rPr lang="es-MX" dirty="0" err="1"/>
              <a:t>GoogleNet</a:t>
            </a:r>
            <a:r>
              <a:rPr lang="es-MX" dirty="0"/>
              <a:t> </a:t>
            </a:r>
            <a:r>
              <a:rPr lang="es-MX" dirty="0" err="1"/>
              <a:t>Inception</a:t>
            </a:r>
            <a:endParaRPr lang="es-MX" dirty="0"/>
          </a:p>
        </p:txBody>
      </p:sp>
      <p:sp>
        <p:nvSpPr>
          <p:cNvPr id="4" name="CuadroTexto 3">
            <a:extLst>
              <a:ext uri="{FF2B5EF4-FFF2-40B4-BE49-F238E27FC236}">
                <a16:creationId xmlns:a16="http://schemas.microsoft.com/office/drawing/2014/main" id="{B089F8EF-2263-40B3-8F30-5249DBC0698C}"/>
              </a:ext>
            </a:extLst>
          </p:cNvPr>
          <p:cNvSpPr txBox="1"/>
          <p:nvPr/>
        </p:nvSpPr>
        <p:spPr>
          <a:xfrm>
            <a:off x="7171981" y="4649118"/>
            <a:ext cx="851067" cy="369332"/>
          </a:xfrm>
          <a:prstGeom prst="rect">
            <a:avLst/>
          </a:prstGeom>
          <a:noFill/>
        </p:spPr>
        <p:txBody>
          <a:bodyPr wrap="none" rtlCol="0">
            <a:spAutoFit/>
          </a:bodyPr>
          <a:lstStyle/>
          <a:p>
            <a:r>
              <a:rPr lang="es-MX" dirty="0" err="1"/>
              <a:t>ResNet</a:t>
            </a:r>
            <a:endParaRPr lang="es-MX" dirty="0"/>
          </a:p>
        </p:txBody>
      </p:sp>
    </p:spTree>
    <p:extLst>
      <p:ext uri="{BB962C8B-B14F-4D97-AF65-F5344CB8AC3E}">
        <p14:creationId xmlns:p14="http://schemas.microsoft.com/office/powerpoint/2010/main" val="2307622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ED41D2B-8779-4ACC-A804-8DB8A70F771B}"/>
              </a:ext>
            </a:extLst>
          </p:cNvPr>
          <p:cNvSpPr txBox="1"/>
          <p:nvPr/>
        </p:nvSpPr>
        <p:spPr>
          <a:xfrm>
            <a:off x="3296648" y="351234"/>
            <a:ext cx="8708065" cy="3847207"/>
          </a:xfrm>
          <a:prstGeom prst="rect">
            <a:avLst/>
          </a:prstGeom>
          <a:noFill/>
        </p:spPr>
        <p:txBody>
          <a:bodyPr wrap="square" rtlCol="0">
            <a:spAutoFit/>
          </a:bodyPr>
          <a:lstStyle/>
          <a:p>
            <a:pPr algn="just"/>
            <a:r>
              <a:rPr lang="es-MX" b="1" dirty="0"/>
              <a:t>Redes neuronales artificiales (ANN): </a:t>
            </a:r>
            <a:r>
              <a:rPr lang="es-MX" dirty="0"/>
              <a:t>Estos modelos inspirados por los procesos biológicos del cerebro:</a:t>
            </a:r>
          </a:p>
          <a:p>
            <a:pPr algn="just"/>
            <a:endParaRPr lang="es-MX" dirty="0"/>
          </a:p>
          <a:p>
            <a:pPr marL="285750" indent="-285750" algn="just">
              <a:buFontTx/>
              <a:buChar char="-"/>
            </a:pPr>
            <a:r>
              <a:rPr lang="es-MX" dirty="0"/>
              <a:t>1954: Modelo computacional para simular Redes </a:t>
            </a:r>
            <a:r>
              <a:rPr lang="es-MX" dirty="0" err="1"/>
              <a:t>Hebbianas</a:t>
            </a:r>
            <a:r>
              <a:rPr lang="es-MX" dirty="0"/>
              <a:t>. </a:t>
            </a:r>
          </a:p>
          <a:p>
            <a:pPr algn="just"/>
            <a:endParaRPr lang="es-MX" dirty="0"/>
          </a:p>
          <a:p>
            <a:pPr algn="ctr"/>
            <a:r>
              <a:rPr lang="es-MX" sz="1600" i="1" dirty="0">
                <a:solidFill>
                  <a:srgbClr val="FF0000"/>
                </a:solidFill>
              </a:rPr>
              <a:t>“</a:t>
            </a:r>
            <a:r>
              <a:rPr lang="es-MX" sz="1600" i="1" dirty="0" err="1">
                <a:solidFill>
                  <a:srgbClr val="FF0000"/>
                </a:solidFill>
              </a:rPr>
              <a:t>Cells</a:t>
            </a:r>
            <a:r>
              <a:rPr lang="es-MX" sz="1600" i="1" dirty="0">
                <a:solidFill>
                  <a:srgbClr val="FF0000"/>
                </a:solidFill>
              </a:rPr>
              <a:t> </a:t>
            </a:r>
            <a:r>
              <a:rPr lang="es-MX" sz="1600" i="1" dirty="0" err="1">
                <a:solidFill>
                  <a:srgbClr val="FF0000"/>
                </a:solidFill>
              </a:rPr>
              <a:t>that</a:t>
            </a:r>
            <a:r>
              <a:rPr lang="es-MX" sz="1600" i="1" dirty="0">
                <a:solidFill>
                  <a:srgbClr val="FF0000"/>
                </a:solidFill>
              </a:rPr>
              <a:t> </a:t>
            </a:r>
            <a:r>
              <a:rPr lang="es-MX" sz="1600" i="1" dirty="0" err="1">
                <a:solidFill>
                  <a:srgbClr val="FF0000"/>
                </a:solidFill>
              </a:rPr>
              <a:t>fire</a:t>
            </a:r>
            <a:r>
              <a:rPr lang="es-MX" sz="1600" i="1" dirty="0">
                <a:solidFill>
                  <a:srgbClr val="FF0000"/>
                </a:solidFill>
              </a:rPr>
              <a:t> </a:t>
            </a:r>
            <a:r>
              <a:rPr lang="es-MX" sz="1600" i="1" dirty="0" err="1">
                <a:solidFill>
                  <a:srgbClr val="FF0000"/>
                </a:solidFill>
              </a:rPr>
              <a:t>together</a:t>
            </a:r>
            <a:r>
              <a:rPr lang="es-MX" sz="1600" i="1" dirty="0">
                <a:solidFill>
                  <a:srgbClr val="FF0000"/>
                </a:solidFill>
              </a:rPr>
              <a:t> </a:t>
            </a:r>
            <a:r>
              <a:rPr lang="es-MX" sz="1600" i="1" dirty="0" err="1">
                <a:solidFill>
                  <a:srgbClr val="FF0000"/>
                </a:solidFill>
              </a:rPr>
              <a:t>wire</a:t>
            </a:r>
            <a:r>
              <a:rPr lang="es-MX" sz="1600" i="1" dirty="0">
                <a:solidFill>
                  <a:srgbClr val="FF0000"/>
                </a:solidFill>
              </a:rPr>
              <a:t> </a:t>
            </a:r>
            <a:r>
              <a:rPr lang="es-MX" sz="1600" i="1" dirty="0" err="1">
                <a:solidFill>
                  <a:srgbClr val="FF0000"/>
                </a:solidFill>
              </a:rPr>
              <a:t>together</a:t>
            </a:r>
            <a:r>
              <a:rPr lang="es-MX" sz="1600" i="1" dirty="0">
                <a:solidFill>
                  <a:srgbClr val="FF0000"/>
                </a:solidFill>
              </a:rPr>
              <a:t>”</a:t>
            </a:r>
          </a:p>
          <a:p>
            <a:pPr algn="just"/>
            <a:r>
              <a:rPr lang="es-MX" dirty="0"/>
              <a:t> </a:t>
            </a:r>
          </a:p>
          <a:p>
            <a:pPr marL="285750" indent="-285750" algn="just">
              <a:buFontTx/>
              <a:buChar char="-"/>
            </a:pPr>
            <a:r>
              <a:rPr lang="es-MX" dirty="0"/>
              <a:t>1958: Se inventan las redes Perceptrón basadas en clasificadores lineales (función de activación, no linealidad)</a:t>
            </a:r>
          </a:p>
          <a:p>
            <a:pPr marL="285750" indent="-285750" algn="just">
              <a:buFontTx/>
              <a:buChar char="-"/>
            </a:pPr>
            <a:endParaRPr lang="es-MX" dirty="0"/>
          </a:p>
          <a:p>
            <a:pPr algn="ctr"/>
            <a:r>
              <a:rPr lang="en-US" sz="1600" i="1" dirty="0">
                <a:solidFill>
                  <a:srgbClr val="FF0000"/>
                </a:solidFill>
              </a:rPr>
              <a:t>“The embryo of an electronic computer that [the Navy] expects will be able to walk, talk, see, write, reproduce itself and be conscious of its existence.“</a:t>
            </a:r>
          </a:p>
          <a:p>
            <a:endParaRPr lang="en-US" sz="1600" i="1" dirty="0">
              <a:solidFill>
                <a:srgbClr val="FF0000"/>
              </a:solidFill>
            </a:endParaRPr>
          </a:p>
          <a:p>
            <a:r>
              <a:rPr lang="en-US" dirty="0"/>
              <a:t>-</a:t>
            </a:r>
            <a:r>
              <a:rPr lang="en-US" sz="1600" i="1" dirty="0">
                <a:solidFill>
                  <a:srgbClr val="FF0000"/>
                </a:solidFill>
              </a:rPr>
              <a:t>      </a:t>
            </a:r>
            <a:r>
              <a:rPr lang="en-US" dirty="0"/>
              <a:t>1973: </a:t>
            </a:r>
            <a:r>
              <a:rPr lang="es-MX" dirty="0" err="1"/>
              <a:t>Werbos</a:t>
            </a:r>
            <a:r>
              <a:rPr lang="es-MX" dirty="0"/>
              <a:t> utiliza </a:t>
            </a:r>
            <a:r>
              <a:rPr lang="es-MX" b="1" i="1" dirty="0" err="1"/>
              <a:t>backpropagation</a:t>
            </a:r>
            <a:r>
              <a:rPr lang="es-MX" dirty="0"/>
              <a:t> para entrenar una Red Multicapa (MLP)</a:t>
            </a:r>
          </a:p>
        </p:txBody>
      </p:sp>
      <p:pic>
        <p:nvPicPr>
          <p:cNvPr id="1026" name="Picture 2" descr="Resultado de imagen de multilayer perceptron">
            <a:extLst>
              <a:ext uri="{FF2B5EF4-FFF2-40B4-BE49-F238E27FC236}">
                <a16:creationId xmlns:a16="http://schemas.microsoft.com/office/drawing/2014/main" id="{8BB03F8D-A2BB-41B4-92DC-553FA128F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474" y="4486919"/>
            <a:ext cx="3254412" cy="228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262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47EE69E-3CB2-4718-BBFE-B9A83FDD58B3}"/>
              </a:ext>
            </a:extLst>
          </p:cNvPr>
          <p:cNvSpPr txBox="1"/>
          <p:nvPr/>
        </p:nvSpPr>
        <p:spPr>
          <a:xfrm>
            <a:off x="7621891" y="3329006"/>
            <a:ext cx="3709136" cy="2431435"/>
          </a:xfrm>
          <a:prstGeom prst="rect">
            <a:avLst/>
          </a:prstGeom>
          <a:noFill/>
        </p:spPr>
        <p:txBody>
          <a:bodyPr wrap="square" rtlCol="0">
            <a:spAutoFit/>
          </a:bodyPr>
          <a:lstStyle/>
          <a:p>
            <a:pPr algn="ctr"/>
            <a:r>
              <a:rPr lang="es-MX" sz="2400" dirty="0"/>
              <a:t>Función de activación</a:t>
            </a:r>
          </a:p>
          <a:p>
            <a:pPr algn="ctr"/>
            <a:r>
              <a:rPr lang="es-MX" sz="2000" dirty="0"/>
              <a:t>(no linealidad)</a:t>
            </a:r>
          </a:p>
          <a:p>
            <a:pPr algn="ctr"/>
            <a:endParaRPr lang="es-MX" dirty="0"/>
          </a:p>
          <a:p>
            <a:pPr algn="ctr"/>
            <a:r>
              <a:rPr lang="es-MX" dirty="0"/>
              <a:t>Define la salida de un nodo con respecto a sus entradas. </a:t>
            </a:r>
          </a:p>
          <a:p>
            <a:pPr algn="ctr"/>
            <a:endParaRPr lang="es-MX" dirty="0"/>
          </a:p>
          <a:p>
            <a:pPr algn="ctr"/>
            <a:r>
              <a:rPr lang="es-MX" dirty="0"/>
              <a:t>Salidas no lineales permiten apilar capas en una red. </a:t>
            </a:r>
          </a:p>
        </p:txBody>
      </p:sp>
      <p:pic>
        <p:nvPicPr>
          <p:cNvPr id="5" name="Picture 2" descr="Resultado de imagen de multilayer perceptron">
            <a:extLst>
              <a:ext uri="{FF2B5EF4-FFF2-40B4-BE49-F238E27FC236}">
                <a16:creationId xmlns:a16="http://schemas.microsoft.com/office/drawing/2014/main" id="{EB50BE7F-F37C-40CC-A4ED-0868BDC89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912" y="4089348"/>
            <a:ext cx="1418964" cy="99539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6">
            <a:extLst>
              <a:ext uri="{FF2B5EF4-FFF2-40B4-BE49-F238E27FC236}">
                <a16:creationId xmlns:a16="http://schemas.microsoft.com/office/drawing/2014/main" id="{8C190D8C-1C2B-4042-9362-21C17CAC21AE}"/>
              </a:ext>
            </a:extLst>
          </p:cNvPr>
          <p:cNvCxnSpPr>
            <a:cxnSpLocks/>
          </p:cNvCxnSpPr>
          <p:nvPr/>
        </p:nvCxnSpPr>
        <p:spPr>
          <a:xfrm flipH="1">
            <a:off x="1770394" y="3376286"/>
            <a:ext cx="1124258" cy="819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1C7FB698-7F41-4C7D-9173-14A77A99E93E}"/>
              </a:ext>
            </a:extLst>
          </p:cNvPr>
          <p:cNvCxnSpPr>
            <a:cxnSpLocks/>
          </p:cNvCxnSpPr>
          <p:nvPr/>
        </p:nvCxnSpPr>
        <p:spPr>
          <a:xfrm>
            <a:off x="1770394" y="4276539"/>
            <a:ext cx="1124257" cy="1472836"/>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4C27B367-77F1-4B02-A5BD-38E6CFD98A6E}"/>
              </a:ext>
            </a:extLst>
          </p:cNvPr>
          <p:cNvSpPr/>
          <p:nvPr/>
        </p:nvSpPr>
        <p:spPr>
          <a:xfrm>
            <a:off x="2894651" y="3358180"/>
            <a:ext cx="2872977" cy="237308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descr="Imagen que contiene texto, mapa&#10;&#10;Descripción generada automáticamente">
            <a:extLst>
              <a:ext uri="{FF2B5EF4-FFF2-40B4-BE49-F238E27FC236}">
                <a16:creationId xmlns:a16="http://schemas.microsoft.com/office/drawing/2014/main" id="{D666E6F8-1095-4288-B917-0D66D0BDB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325" y="-170814"/>
            <a:ext cx="9542702" cy="3536414"/>
          </a:xfrm>
          <a:prstGeom prst="rect">
            <a:avLst/>
          </a:prstGeom>
        </p:spPr>
      </p:pic>
      <p:pic>
        <p:nvPicPr>
          <p:cNvPr id="10" name="Picture 3">
            <a:extLst>
              <a:ext uri="{FF2B5EF4-FFF2-40B4-BE49-F238E27FC236}">
                <a16:creationId xmlns:a16="http://schemas.microsoft.com/office/drawing/2014/main" id="{C41A74BF-C2D9-44CB-B451-08FDF1B619AB}"/>
              </a:ext>
            </a:extLst>
          </p:cNvPr>
          <p:cNvPicPr/>
          <p:nvPr/>
        </p:nvPicPr>
        <p:blipFill>
          <a:blip r:embed="rId4"/>
          <a:stretch>
            <a:fillRect/>
          </a:stretch>
        </p:blipFill>
        <p:spPr>
          <a:xfrm>
            <a:off x="2996920" y="3806054"/>
            <a:ext cx="2674184" cy="1859113"/>
          </a:xfrm>
          <a:prstGeom prst="rect">
            <a:avLst/>
          </a:prstGeom>
        </p:spPr>
      </p:pic>
      <p:sp>
        <p:nvSpPr>
          <p:cNvPr id="2" name="CuadroTexto 1">
            <a:extLst>
              <a:ext uri="{FF2B5EF4-FFF2-40B4-BE49-F238E27FC236}">
                <a16:creationId xmlns:a16="http://schemas.microsoft.com/office/drawing/2014/main" id="{3D442FD2-B3EB-43C5-98AD-4A71A5F10CA9}"/>
              </a:ext>
            </a:extLst>
          </p:cNvPr>
          <p:cNvSpPr txBox="1"/>
          <p:nvPr/>
        </p:nvSpPr>
        <p:spPr>
          <a:xfrm>
            <a:off x="3723075" y="3436722"/>
            <a:ext cx="1221873" cy="369332"/>
          </a:xfrm>
          <a:prstGeom prst="rect">
            <a:avLst/>
          </a:prstGeom>
          <a:noFill/>
        </p:spPr>
        <p:txBody>
          <a:bodyPr wrap="none" rtlCol="0">
            <a:spAutoFit/>
          </a:bodyPr>
          <a:lstStyle/>
          <a:p>
            <a:r>
              <a:rPr lang="es-MX" dirty="0" err="1"/>
              <a:t>Perceptron</a:t>
            </a:r>
            <a:endParaRPr lang="es-MX" dirty="0"/>
          </a:p>
        </p:txBody>
      </p:sp>
      <p:pic>
        <p:nvPicPr>
          <p:cNvPr id="2050" name="Picture 2" descr="Inspiración biológica de las redes neuronales artificiales">
            <a:extLst>
              <a:ext uri="{FF2B5EF4-FFF2-40B4-BE49-F238E27FC236}">
                <a16:creationId xmlns:a16="http://schemas.microsoft.com/office/drawing/2014/main" id="{AB484EBE-F454-49A3-B0CA-7302DF21D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2568" y="5788631"/>
            <a:ext cx="1885015" cy="105560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A3009E4F-67BB-4404-822C-936FA55B4B80}"/>
              </a:ext>
            </a:extLst>
          </p:cNvPr>
          <p:cNvPicPr>
            <a:picLocks noChangeAspect="1"/>
          </p:cNvPicPr>
          <p:nvPr/>
        </p:nvPicPr>
        <p:blipFill>
          <a:blip r:embed="rId6"/>
          <a:stretch>
            <a:fillRect/>
          </a:stretch>
        </p:blipFill>
        <p:spPr>
          <a:xfrm>
            <a:off x="8340980" y="5926268"/>
            <a:ext cx="2270957" cy="602032"/>
          </a:xfrm>
          <a:prstGeom prst="rect">
            <a:avLst/>
          </a:prstGeom>
        </p:spPr>
      </p:pic>
    </p:spTree>
    <p:extLst>
      <p:ext uri="{BB962C8B-B14F-4D97-AF65-F5344CB8AC3E}">
        <p14:creationId xmlns:p14="http://schemas.microsoft.com/office/powerpoint/2010/main" val="341922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1">
            <a:extLst>
              <a:ext uri="{FF2B5EF4-FFF2-40B4-BE49-F238E27FC236}">
                <a16:creationId xmlns:a16="http://schemas.microsoft.com/office/drawing/2014/main" id="{C487CD0D-951D-475C-AA46-805C0E45D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3" y="1682559"/>
            <a:ext cx="3586002" cy="222100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
            <a:extLst>
              <a:ext uri="{FF2B5EF4-FFF2-40B4-BE49-F238E27FC236}">
                <a16:creationId xmlns:a16="http://schemas.microsoft.com/office/drawing/2014/main" id="{ABA228BC-A56B-4DA2-B2F8-079521351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2629" y="1781762"/>
            <a:ext cx="1710081" cy="20596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0C4E7D46-B426-4181-9E0F-A5FB771906EB}"/>
              </a:ext>
            </a:extLst>
          </p:cNvPr>
          <p:cNvSpPr>
            <a:spLocks noChangeArrowheads="1"/>
          </p:cNvSpPr>
          <p:nvPr/>
        </p:nvSpPr>
        <p:spPr bwMode="auto">
          <a:xfrm>
            <a:off x="2622014" y="4906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CuadroTexto 4">
            <a:extLst>
              <a:ext uri="{FF2B5EF4-FFF2-40B4-BE49-F238E27FC236}">
                <a16:creationId xmlns:a16="http://schemas.microsoft.com/office/drawing/2014/main" id="{6B012E34-7168-475B-956C-43ABCAB15B1E}"/>
              </a:ext>
            </a:extLst>
          </p:cNvPr>
          <p:cNvSpPr txBox="1"/>
          <p:nvPr/>
        </p:nvSpPr>
        <p:spPr>
          <a:xfrm>
            <a:off x="0" y="858432"/>
            <a:ext cx="5407457" cy="923330"/>
          </a:xfrm>
          <a:prstGeom prst="rect">
            <a:avLst/>
          </a:prstGeom>
          <a:noFill/>
        </p:spPr>
        <p:txBody>
          <a:bodyPr wrap="square" rtlCol="0">
            <a:spAutoFit/>
          </a:bodyPr>
          <a:lstStyle/>
          <a:p>
            <a:pPr algn="ctr"/>
            <a:r>
              <a:rPr lang="es-MX" b="1" dirty="0"/>
              <a:t>No linealidades</a:t>
            </a:r>
            <a:r>
              <a:rPr lang="es-MX" dirty="0"/>
              <a:t>: Dos transformaciones lineales consecutivas son equivalentes a una sola transformación</a:t>
            </a:r>
          </a:p>
        </p:txBody>
      </p:sp>
      <p:pic>
        <p:nvPicPr>
          <p:cNvPr id="8" name="Picture 13">
            <a:extLst>
              <a:ext uri="{FF2B5EF4-FFF2-40B4-BE49-F238E27FC236}">
                <a16:creationId xmlns:a16="http://schemas.microsoft.com/office/drawing/2014/main" id="{1AE3D163-BD75-4579-A8FF-A150478A08F4}"/>
              </a:ext>
            </a:extLst>
          </p:cNvPr>
          <p:cNvPicPr/>
          <p:nvPr/>
        </p:nvPicPr>
        <p:blipFill>
          <a:blip r:embed="rId4"/>
          <a:stretch>
            <a:fillRect/>
          </a:stretch>
        </p:blipFill>
        <p:spPr>
          <a:xfrm>
            <a:off x="6406319" y="1089430"/>
            <a:ext cx="5304134" cy="2656277"/>
          </a:xfrm>
          <a:prstGeom prst="rect">
            <a:avLst/>
          </a:prstGeom>
        </p:spPr>
      </p:pic>
      <p:pic>
        <p:nvPicPr>
          <p:cNvPr id="9" name="Picture 15">
            <a:extLst>
              <a:ext uri="{FF2B5EF4-FFF2-40B4-BE49-F238E27FC236}">
                <a16:creationId xmlns:a16="http://schemas.microsoft.com/office/drawing/2014/main" id="{0BCE389E-25B4-42D5-A8E7-2B60EBD5AFBB}"/>
              </a:ext>
            </a:extLst>
          </p:cNvPr>
          <p:cNvPicPr/>
          <p:nvPr/>
        </p:nvPicPr>
        <p:blipFill>
          <a:blip r:embed="rId5"/>
          <a:stretch>
            <a:fillRect/>
          </a:stretch>
        </p:blipFill>
        <p:spPr>
          <a:xfrm>
            <a:off x="7080801" y="4326692"/>
            <a:ext cx="3955170" cy="1846234"/>
          </a:xfrm>
          <a:prstGeom prst="rect">
            <a:avLst/>
          </a:prstGeom>
        </p:spPr>
      </p:pic>
      <p:sp>
        <p:nvSpPr>
          <p:cNvPr id="6" name="CuadroTexto 5">
            <a:extLst>
              <a:ext uri="{FF2B5EF4-FFF2-40B4-BE49-F238E27FC236}">
                <a16:creationId xmlns:a16="http://schemas.microsoft.com/office/drawing/2014/main" id="{AFCC4742-3BE4-4F41-9FEC-7E0728AEBC4F}"/>
              </a:ext>
            </a:extLst>
          </p:cNvPr>
          <p:cNvSpPr txBox="1"/>
          <p:nvPr/>
        </p:nvSpPr>
        <p:spPr>
          <a:xfrm>
            <a:off x="598117" y="4799239"/>
            <a:ext cx="5409282" cy="1477328"/>
          </a:xfrm>
          <a:prstGeom prst="rect">
            <a:avLst/>
          </a:prstGeom>
          <a:noFill/>
        </p:spPr>
        <p:txBody>
          <a:bodyPr wrap="square" rtlCol="0">
            <a:spAutoFit/>
          </a:bodyPr>
          <a:lstStyle/>
          <a:p>
            <a:r>
              <a:rPr lang="es-MX" b="1" dirty="0" err="1"/>
              <a:t>Softmax</a:t>
            </a:r>
            <a:r>
              <a:rPr lang="es-MX" dirty="0"/>
              <a:t> es una generalización de la regresión logística binaria para múltiples clases.</a:t>
            </a:r>
          </a:p>
          <a:p>
            <a:endParaRPr lang="es-MX" dirty="0"/>
          </a:p>
          <a:p>
            <a:r>
              <a:rPr lang="es-MX" b="1" dirty="0"/>
              <a:t>Salida: </a:t>
            </a:r>
            <a:r>
              <a:rPr lang="es-MX" dirty="0"/>
              <a:t>vector de probabilidades de clase normalizadas [0,1]</a:t>
            </a:r>
          </a:p>
        </p:txBody>
      </p:sp>
    </p:spTree>
    <p:extLst>
      <p:ext uri="{BB962C8B-B14F-4D97-AF65-F5344CB8AC3E}">
        <p14:creationId xmlns:p14="http://schemas.microsoft.com/office/powerpoint/2010/main" val="2614496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Resultado de imagen para stochastic gradient descent">
            <a:extLst>
              <a:ext uri="{FF2B5EF4-FFF2-40B4-BE49-F238E27FC236}">
                <a16:creationId xmlns:a16="http://schemas.microsoft.com/office/drawing/2014/main" id="{293C471F-B240-4DC7-83E7-E6CFBCBA9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34" y="339571"/>
            <a:ext cx="3934491" cy="220331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5167C32-010B-46F9-AC7B-A70C10E1EFCA}"/>
              </a:ext>
            </a:extLst>
          </p:cNvPr>
          <p:cNvSpPr txBox="1"/>
          <p:nvPr/>
        </p:nvSpPr>
        <p:spPr>
          <a:xfrm>
            <a:off x="5527619" y="564065"/>
            <a:ext cx="5885947" cy="1754326"/>
          </a:xfrm>
          <a:prstGeom prst="rect">
            <a:avLst/>
          </a:prstGeom>
          <a:noFill/>
        </p:spPr>
        <p:txBody>
          <a:bodyPr wrap="square" rtlCol="0">
            <a:spAutoFit/>
          </a:bodyPr>
          <a:lstStyle/>
          <a:p>
            <a:pPr algn="just"/>
            <a:r>
              <a:rPr lang="es-MX" b="1" dirty="0"/>
              <a:t>Gradiente Estocástico Descendente (SDG): </a:t>
            </a:r>
            <a:r>
              <a:rPr lang="es-MX" dirty="0"/>
              <a:t>Versión optimizada que realiza menos comparaciones por iteración.</a:t>
            </a:r>
          </a:p>
          <a:p>
            <a:pPr algn="just"/>
            <a:endParaRPr lang="es-MX" dirty="0"/>
          </a:p>
          <a:p>
            <a:pPr algn="just"/>
            <a:r>
              <a:rPr lang="es-MX" dirty="0"/>
              <a:t>Se escoge de manera aleatoria los puntos con los que se calcularan las </a:t>
            </a:r>
            <a:r>
              <a:rPr lang="es-MX" dirty="0" err="1"/>
              <a:t>derevidas</a:t>
            </a:r>
            <a:r>
              <a:rPr lang="es-MX" dirty="0"/>
              <a:t>, </a:t>
            </a:r>
            <a:r>
              <a:rPr lang="es-MX" dirty="0" err="1"/>
              <a:t>sampleando</a:t>
            </a:r>
            <a:r>
              <a:rPr lang="es-MX" dirty="0"/>
              <a:t> un conjunto de datos pequeños (</a:t>
            </a:r>
            <a:r>
              <a:rPr lang="es-MX" dirty="0" err="1"/>
              <a:t>mini-batch</a:t>
            </a:r>
            <a:r>
              <a:rPr lang="es-MX" dirty="0"/>
              <a:t>) para calcular la función de costo </a:t>
            </a:r>
          </a:p>
        </p:txBody>
      </p:sp>
      <p:sp>
        <p:nvSpPr>
          <p:cNvPr id="5" name="CuadroTexto 4">
            <a:extLst>
              <a:ext uri="{FF2B5EF4-FFF2-40B4-BE49-F238E27FC236}">
                <a16:creationId xmlns:a16="http://schemas.microsoft.com/office/drawing/2014/main" id="{93DC6808-47E3-4340-8AC9-1F2EF7887A27}"/>
              </a:ext>
            </a:extLst>
          </p:cNvPr>
          <p:cNvSpPr txBox="1"/>
          <p:nvPr/>
        </p:nvSpPr>
        <p:spPr>
          <a:xfrm>
            <a:off x="569111" y="3673122"/>
            <a:ext cx="5885947" cy="2308324"/>
          </a:xfrm>
          <a:prstGeom prst="rect">
            <a:avLst/>
          </a:prstGeom>
          <a:noFill/>
        </p:spPr>
        <p:txBody>
          <a:bodyPr wrap="square" rtlCol="0">
            <a:spAutoFit/>
          </a:bodyPr>
          <a:lstStyle/>
          <a:p>
            <a:pPr algn="just"/>
            <a:r>
              <a:rPr lang="es-MX" b="1" dirty="0"/>
              <a:t>Back </a:t>
            </a:r>
            <a:r>
              <a:rPr lang="es-MX" b="1" dirty="0" err="1"/>
              <a:t>Propagation</a:t>
            </a:r>
            <a:r>
              <a:rPr lang="es-MX" b="1" dirty="0"/>
              <a:t>: </a:t>
            </a:r>
          </a:p>
          <a:p>
            <a:pPr algn="just"/>
            <a:endParaRPr lang="es-MX" dirty="0"/>
          </a:p>
          <a:p>
            <a:pPr algn="just"/>
            <a:r>
              <a:rPr lang="es-MX" dirty="0"/>
              <a:t>Se propaga el gradiente del error de la red completa desde su salida hasta su entrada. El gradiente del error cometido por las capas ocultas es difícil de calcular .</a:t>
            </a:r>
          </a:p>
          <a:p>
            <a:pPr algn="just"/>
            <a:endParaRPr lang="es-MX" dirty="0"/>
          </a:p>
          <a:p>
            <a:pPr algn="just"/>
            <a:r>
              <a:rPr lang="es-MX" dirty="0"/>
              <a:t>Utiliza la regla de la cadena para propagar el gradiente del error hacia las capas anteriores.</a:t>
            </a:r>
          </a:p>
        </p:txBody>
      </p:sp>
      <p:sp>
        <p:nvSpPr>
          <p:cNvPr id="6" name="Rectángulo 5">
            <a:extLst>
              <a:ext uri="{FF2B5EF4-FFF2-40B4-BE49-F238E27FC236}">
                <a16:creationId xmlns:a16="http://schemas.microsoft.com/office/drawing/2014/main" id="{11A9E545-0E14-4ACB-B1F0-5F1833469329}"/>
              </a:ext>
            </a:extLst>
          </p:cNvPr>
          <p:cNvSpPr/>
          <p:nvPr/>
        </p:nvSpPr>
        <p:spPr>
          <a:xfrm>
            <a:off x="569111" y="6245751"/>
            <a:ext cx="4272003" cy="338554"/>
          </a:xfrm>
          <a:prstGeom prst="rect">
            <a:avLst/>
          </a:prstGeom>
        </p:spPr>
        <p:txBody>
          <a:bodyPr wrap="none">
            <a:spAutoFit/>
          </a:bodyPr>
          <a:lstStyle/>
          <a:p>
            <a:r>
              <a:rPr lang="es-MX" sz="1600" dirty="0">
                <a:hlinkClick r:id="rId3"/>
              </a:rPr>
              <a:t>https://www.3blue1brown.com/neural-networks</a:t>
            </a:r>
            <a:endParaRPr lang="es-MX" sz="1600" dirty="0"/>
          </a:p>
        </p:txBody>
      </p:sp>
      <p:pic>
        <p:nvPicPr>
          <p:cNvPr id="3076" name="Picture 4" descr="Resultado de imagen de backpropagation gif">
            <a:extLst>
              <a:ext uri="{FF2B5EF4-FFF2-40B4-BE49-F238E27FC236}">
                <a16:creationId xmlns:a16="http://schemas.microsoft.com/office/drawing/2014/main" id="{EE9ACA20-9E62-408F-A52C-EA36E81C112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146744" y="3512170"/>
            <a:ext cx="2781989" cy="3072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321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430979B-0770-400C-B7C6-CB29805760CC}"/>
              </a:ext>
            </a:extLst>
          </p:cNvPr>
          <p:cNvSpPr txBox="1"/>
          <p:nvPr/>
        </p:nvSpPr>
        <p:spPr>
          <a:xfrm>
            <a:off x="674272" y="830206"/>
            <a:ext cx="5184265" cy="3416320"/>
          </a:xfrm>
          <a:prstGeom prst="rect">
            <a:avLst/>
          </a:prstGeom>
          <a:noFill/>
        </p:spPr>
        <p:txBody>
          <a:bodyPr wrap="square" rtlCol="0">
            <a:spAutoFit/>
          </a:bodyPr>
          <a:lstStyle/>
          <a:p>
            <a:endParaRPr lang="es-MX" dirty="0"/>
          </a:p>
          <a:p>
            <a:r>
              <a:rPr lang="es-MX" dirty="0"/>
              <a:t>Método recursivo que se debe de realizar para todas las capas, usando todos los ejemplos.</a:t>
            </a:r>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sp>
        <p:nvSpPr>
          <p:cNvPr id="82" name="Rectángulo 81">
            <a:extLst>
              <a:ext uri="{FF2B5EF4-FFF2-40B4-BE49-F238E27FC236}">
                <a16:creationId xmlns:a16="http://schemas.microsoft.com/office/drawing/2014/main" id="{AAB20140-F017-49BB-86B6-C1798B23366A}"/>
              </a:ext>
            </a:extLst>
          </p:cNvPr>
          <p:cNvSpPr/>
          <p:nvPr/>
        </p:nvSpPr>
        <p:spPr>
          <a:xfrm>
            <a:off x="674272" y="3395055"/>
            <a:ext cx="5184265" cy="923330"/>
          </a:xfrm>
          <a:prstGeom prst="rect">
            <a:avLst/>
          </a:prstGeom>
        </p:spPr>
        <p:txBody>
          <a:bodyPr wrap="square">
            <a:spAutoFit/>
          </a:bodyPr>
          <a:lstStyle/>
          <a:p>
            <a:endParaRPr lang="es-MX" dirty="0"/>
          </a:p>
          <a:p>
            <a:pPr algn="just"/>
            <a:r>
              <a:rPr lang="es-MX" dirty="0"/>
              <a:t>La función de perdida se calcula usando la salida de la última capa. </a:t>
            </a:r>
          </a:p>
        </p:txBody>
      </p:sp>
      <mc:AlternateContent xmlns:mc="http://schemas.openxmlformats.org/markup-compatibility/2006" xmlns:a14="http://schemas.microsoft.com/office/drawing/2010/main">
        <mc:Choice Requires="a14">
          <p:sp>
            <p:nvSpPr>
              <p:cNvPr id="84" name="CuadroTexto 83">
                <a:extLst>
                  <a:ext uri="{FF2B5EF4-FFF2-40B4-BE49-F238E27FC236}">
                    <a16:creationId xmlns:a16="http://schemas.microsoft.com/office/drawing/2014/main" id="{A51F9C8C-128F-414F-A5F6-E6D9458114CC}"/>
                  </a:ext>
                </a:extLst>
              </p:cNvPr>
              <p:cNvSpPr txBox="1"/>
              <p:nvPr/>
            </p:nvSpPr>
            <p:spPr>
              <a:xfrm>
                <a:off x="1987629" y="5410104"/>
                <a:ext cx="23234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MX" b="0" i="1" smtClean="0">
                              <a:latin typeface="Cambria Math" panose="02040503050406030204" pitchFamily="18" charset="0"/>
                            </a:rPr>
                          </m:ctrlPr>
                        </m:sSupPr>
                        <m:e>
                          <m:r>
                            <a:rPr lang="es-MX" b="0" i="1" smtClean="0">
                              <a:latin typeface="Cambria Math" panose="02040503050406030204" pitchFamily="18" charset="0"/>
                            </a:rPr>
                            <m:t>𝑧</m:t>
                          </m:r>
                        </m:e>
                        <m:sup>
                          <m:r>
                            <a:rPr lang="es-MX" b="0" i="1" smtClean="0">
                              <a:latin typeface="Cambria Math" panose="02040503050406030204" pitchFamily="18" charset="0"/>
                            </a:rPr>
                            <m:t>𝐿</m:t>
                          </m:r>
                        </m:sup>
                      </m:sSup>
                      <m:r>
                        <a:rPr lang="es-MX" b="0" i="1" smtClean="0">
                          <a:latin typeface="Cambria Math" panose="02040503050406030204" pitchFamily="18" charset="0"/>
                        </a:rPr>
                        <m:t>=  </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𝑤</m:t>
                          </m:r>
                        </m:e>
                        <m:sup>
                          <m:r>
                            <a:rPr lang="es-MX" b="0" i="1" smtClean="0">
                              <a:latin typeface="Cambria Math" panose="02040503050406030204" pitchFamily="18" charset="0"/>
                            </a:rPr>
                            <m:t>𝐿</m:t>
                          </m:r>
                        </m:sup>
                      </m:sSup>
                      <m:r>
                        <a:rPr lang="es-MX" b="0" i="1" smtClean="0">
                          <a:latin typeface="Cambria Math" panose="02040503050406030204" pitchFamily="18" charset="0"/>
                        </a:rPr>
                        <m:t>∗ </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𝑦</m:t>
                          </m:r>
                        </m:e>
                        <m:sup>
                          <m:r>
                            <a:rPr lang="es-MX" b="0" i="1" smtClean="0">
                              <a:latin typeface="Cambria Math" panose="02040503050406030204" pitchFamily="18" charset="0"/>
                            </a:rPr>
                            <m:t>𝐿</m:t>
                          </m:r>
                          <m:r>
                            <a:rPr lang="es-MX" b="0" i="1" smtClean="0">
                              <a:latin typeface="Cambria Math" panose="02040503050406030204" pitchFamily="18" charset="0"/>
                            </a:rPr>
                            <m:t>−1</m:t>
                          </m:r>
                        </m:sup>
                      </m:sSup>
                      <m:r>
                        <a:rPr lang="es-MX" b="0" i="1" smtClean="0">
                          <a:latin typeface="Cambria Math" panose="02040503050406030204" pitchFamily="18" charset="0"/>
                        </a:rPr>
                        <m:t>+ </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𝑏</m:t>
                          </m:r>
                        </m:e>
                        <m:sup>
                          <m:r>
                            <a:rPr lang="es-MX" b="0" i="1" smtClean="0">
                              <a:latin typeface="Cambria Math" panose="02040503050406030204" pitchFamily="18" charset="0"/>
                            </a:rPr>
                            <m:t>𝐿</m:t>
                          </m:r>
                        </m:sup>
                      </m:sSup>
                      <m:r>
                        <a:rPr lang="es-MX" b="0" i="1" smtClean="0">
                          <a:latin typeface="Cambria Math" panose="02040503050406030204" pitchFamily="18" charset="0"/>
                        </a:rPr>
                        <m:t> </m:t>
                      </m:r>
                    </m:oMath>
                  </m:oMathPara>
                </a14:m>
                <a:endParaRPr lang="es-MX" dirty="0"/>
              </a:p>
            </p:txBody>
          </p:sp>
        </mc:Choice>
        <mc:Fallback xmlns="">
          <p:sp>
            <p:nvSpPr>
              <p:cNvPr id="84" name="CuadroTexto 83">
                <a:extLst>
                  <a:ext uri="{FF2B5EF4-FFF2-40B4-BE49-F238E27FC236}">
                    <a16:creationId xmlns:a16="http://schemas.microsoft.com/office/drawing/2014/main" id="{A51F9C8C-128F-414F-A5F6-E6D9458114CC}"/>
                  </a:ext>
                </a:extLst>
              </p:cNvPr>
              <p:cNvSpPr txBox="1">
                <a:spLocks noRot="1" noChangeAspect="1" noMove="1" noResize="1" noEditPoints="1" noAdjustHandles="1" noChangeArrowheads="1" noChangeShapeType="1" noTextEdit="1"/>
              </p:cNvSpPr>
              <p:nvPr/>
            </p:nvSpPr>
            <p:spPr>
              <a:xfrm>
                <a:off x="1987629" y="5410104"/>
                <a:ext cx="2323457" cy="276999"/>
              </a:xfrm>
              <a:prstGeom prst="rect">
                <a:avLst/>
              </a:prstGeom>
              <a:blipFill>
                <a:blip r:embed="rId2"/>
                <a:stretch>
                  <a:fillRect l="-1050" t="-4348" b="-2391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5" name="CuadroTexto 84">
                <a:extLst>
                  <a:ext uri="{FF2B5EF4-FFF2-40B4-BE49-F238E27FC236}">
                    <a16:creationId xmlns:a16="http://schemas.microsoft.com/office/drawing/2014/main" id="{0E3E3EFA-869C-46AE-A34F-AB09D5C2168E}"/>
                  </a:ext>
                </a:extLst>
              </p:cNvPr>
              <p:cNvSpPr txBox="1"/>
              <p:nvPr/>
            </p:nvSpPr>
            <p:spPr>
              <a:xfrm>
                <a:off x="2352858" y="4332168"/>
                <a:ext cx="15930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𝐶</m:t>
                          </m:r>
                        </m:e>
                        <m:sub>
                          <m:r>
                            <a:rPr lang="es-MX" b="0" i="1" smtClean="0">
                              <a:latin typeface="Cambria Math" panose="02040503050406030204" pitchFamily="18" charset="0"/>
                            </a:rPr>
                            <m:t>0</m:t>
                          </m:r>
                        </m:sub>
                      </m:sSub>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m:t>
                          </m:r>
                          <m:sSup>
                            <m:sSupPr>
                              <m:ctrlPr>
                                <a:rPr lang="es-MX" i="1">
                                  <a:latin typeface="Cambria Math" panose="02040503050406030204" pitchFamily="18" charset="0"/>
                                </a:rPr>
                              </m:ctrlPr>
                            </m:sSupPr>
                            <m:e>
                              <m:r>
                                <a:rPr lang="es-MX" i="1">
                                  <a:latin typeface="Cambria Math" panose="02040503050406030204" pitchFamily="18" charset="0"/>
                                </a:rPr>
                                <m:t>𝑦</m:t>
                              </m:r>
                            </m:e>
                            <m:sup>
                              <m:r>
                                <a:rPr lang="es-MX" i="1">
                                  <a:latin typeface="Cambria Math" panose="02040503050406030204" pitchFamily="18" charset="0"/>
                                </a:rPr>
                                <m:t>𝐿</m:t>
                              </m:r>
                            </m:sup>
                          </m:sSup>
                          <m:r>
                            <a:rPr lang="es-MX" i="1">
                              <a:latin typeface="Cambria Math" panose="02040503050406030204" pitchFamily="18" charset="0"/>
                            </a:rPr>
                            <m:t> −</m:t>
                          </m:r>
                          <m:r>
                            <a:rPr lang="es-MX" i="1">
                              <a:latin typeface="Cambria Math" panose="02040503050406030204" pitchFamily="18" charset="0"/>
                            </a:rPr>
                            <m:t>𝑦</m:t>
                          </m:r>
                          <m:r>
                            <a:rPr lang="es-MX" i="1">
                              <a:latin typeface="Cambria Math" panose="02040503050406030204" pitchFamily="18" charset="0"/>
                            </a:rPr>
                            <m:t>)</m:t>
                          </m:r>
                        </m:e>
                        <m:sup>
                          <m:r>
                            <a:rPr lang="es-MX" b="0" i="1" smtClean="0">
                              <a:latin typeface="Cambria Math" panose="02040503050406030204" pitchFamily="18" charset="0"/>
                            </a:rPr>
                            <m:t>2</m:t>
                          </m:r>
                        </m:sup>
                      </m:sSup>
                    </m:oMath>
                  </m:oMathPara>
                </a14:m>
                <a:endParaRPr lang="es-MX" dirty="0"/>
              </a:p>
            </p:txBody>
          </p:sp>
        </mc:Choice>
        <mc:Fallback xmlns="">
          <p:sp>
            <p:nvSpPr>
              <p:cNvPr id="85" name="CuadroTexto 84">
                <a:extLst>
                  <a:ext uri="{FF2B5EF4-FFF2-40B4-BE49-F238E27FC236}">
                    <a16:creationId xmlns:a16="http://schemas.microsoft.com/office/drawing/2014/main" id="{0E3E3EFA-869C-46AE-A34F-AB09D5C2168E}"/>
                  </a:ext>
                </a:extLst>
              </p:cNvPr>
              <p:cNvSpPr txBox="1">
                <a:spLocks noRot="1" noChangeAspect="1" noMove="1" noResize="1" noEditPoints="1" noAdjustHandles="1" noChangeArrowheads="1" noChangeShapeType="1" noTextEdit="1"/>
              </p:cNvSpPr>
              <p:nvPr/>
            </p:nvSpPr>
            <p:spPr>
              <a:xfrm>
                <a:off x="2352858" y="4332168"/>
                <a:ext cx="1593000" cy="276999"/>
              </a:xfrm>
              <a:prstGeom prst="rect">
                <a:avLst/>
              </a:prstGeom>
              <a:blipFill>
                <a:blip r:embed="rId3"/>
                <a:stretch>
                  <a:fillRect l="-3065" t="-4444" r="-1149" b="-35556"/>
                </a:stretch>
              </a:blipFill>
            </p:spPr>
            <p:txBody>
              <a:bodyPr/>
              <a:lstStyle/>
              <a:p>
                <a:r>
                  <a:rPr lang="es-MX">
                    <a:noFill/>
                  </a:rPr>
                  <a:t> </a:t>
                </a:r>
              </a:p>
            </p:txBody>
          </p:sp>
        </mc:Fallback>
      </mc:AlternateContent>
      <p:sp>
        <p:nvSpPr>
          <p:cNvPr id="87" name="Rectángulo 86">
            <a:extLst>
              <a:ext uri="{FF2B5EF4-FFF2-40B4-BE49-F238E27FC236}">
                <a16:creationId xmlns:a16="http://schemas.microsoft.com/office/drawing/2014/main" id="{E11C5AE9-3D31-45AA-BA98-40026F9C5F3F}"/>
              </a:ext>
            </a:extLst>
          </p:cNvPr>
          <p:cNvSpPr/>
          <p:nvPr/>
        </p:nvSpPr>
        <p:spPr>
          <a:xfrm>
            <a:off x="674272" y="5922524"/>
            <a:ext cx="5184265" cy="646331"/>
          </a:xfrm>
          <a:prstGeom prst="rect">
            <a:avLst/>
          </a:prstGeom>
        </p:spPr>
        <p:txBody>
          <a:bodyPr wrap="square">
            <a:spAutoFit/>
          </a:bodyPr>
          <a:lstStyle/>
          <a:p>
            <a:pPr algn="just"/>
            <a:r>
              <a:rPr lang="es-MX" dirty="0"/>
              <a:t>Usar la </a:t>
            </a:r>
            <a:r>
              <a:rPr lang="es-MX" b="1" dirty="0"/>
              <a:t>regla de la cadena </a:t>
            </a:r>
            <a:r>
              <a:rPr lang="es-MX" dirty="0"/>
              <a:t>para propagar el gradiente y realizar el cambio en los pesos.</a:t>
            </a:r>
          </a:p>
        </p:txBody>
      </p:sp>
      <p:sp>
        <p:nvSpPr>
          <p:cNvPr id="88" name="CuadroTexto 87">
            <a:extLst>
              <a:ext uri="{FF2B5EF4-FFF2-40B4-BE49-F238E27FC236}">
                <a16:creationId xmlns:a16="http://schemas.microsoft.com/office/drawing/2014/main" id="{9DDE55F7-DA96-4358-B772-13B59353B9FC}"/>
              </a:ext>
            </a:extLst>
          </p:cNvPr>
          <p:cNvSpPr txBox="1"/>
          <p:nvPr/>
        </p:nvSpPr>
        <p:spPr>
          <a:xfrm>
            <a:off x="6656238" y="1051215"/>
            <a:ext cx="4861490" cy="646331"/>
          </a:xfrm>
          <a:prstGeom prst="rect">
            <a:avLst/>
          </a:prstGeom>
          <a:noFill/>
        </p:spPr>
        <p:txBody>
          <a:bodyPr wrap="square" rtlCol="0">
            <a:spAutoFit/>
          </a:bodyPr>
          <a:lstStyle/>
          <a:p>
            <a:pPr algn="ctr"/>
            <a:r>
              <a:rPr lang="es-MX" b="1" dirty="0"/>
              <a:t>Regla de la cadena: </a:t>
            </a:r>
            <a:r>
              <a:rPr lang="es-MX" dirty="0"/>
              <a:t>Determinar la derivada de una función compuesta</a:t>
            </a:r>
            <a:endParaRPr lang="es-MX" b="1" dirty="0"/>
          </a:p>
        </p:txBody>
      </p:sp>
      <p:sp>
        <p:nvSpPr>
          <p:cNvPr id="89" name="Rectángulo 88">
            <a:extLst>
              <a:ext uri="{FF2B5EF4-FFF2-40B4-BE49-F238E27FC236}">
                <a16:creationId xmlns:a16="http://schemas.microsoft.com/office/drawing/2014/main" id="{403288FD-03C0-4560-B07D-44037C860BAA}"/>
              </a:ext>
            </a:extLst>
          </p:cNvPr>
          <p:cNvSpPr/>
          <p:nvPr/>
        </p:nvSpPr>
        <p:spPr>
          <a:xfrm>
            <a:off x="2433045" y="168128"/>
            <a:ext cx="2802947" cy="523220"/>
          </a:xfrm>
          <a:prstGeom prst="rect">
            <a:avLst/>
          </a:prstGeom>
        </p:spPr>
        <p:txBody>
          <a:bodyPr wrap="none">
            <a:spAutoFit/>
          </a:bodyPr>
          <a:lstStyle/>
          <a:p>
            <a:r>
              <a:rPr lang="es-MX" sz="2800" b="1" dirty="0" err="1"/>
              <a:t>Backpropagation</a:t>
            </a:r>
            <a:r>
              <a:rPr lang="es-MX" sz="2800" b="1" dirty="0"/>
              <a:t>:</a:t>
            </a:r>
          </a:p>
        </p:txBody>
      </p:sp>
      <p:pic>
        <p:nvPicPr>
          <p:cNvPr id="91" name="Imagen 90">
            <a:extLst>
              <a:ext uri="{FF2B5EF4-FFF2-40B4-BE49-F238E27FC236}">
                <a16:creationId xmlns:a16="http://schemas.microsoft.com/office/drawing/2014/main" id="{E05E8752-4542-4EBC-9805-9BCC5807B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645" y="1912880"/>
            <a:ext cx="2647427" cy="1425865"/>
          </a:xfrm>
          <a:prstGeom prst="rect">
            <a:avLst/>
          </a:prstGeom>
        </p:spPr>
      </p:pic>
      <mc:AlternateContent xmlns:mc="http://schemas.openxmlformats.org/markup-compatibility/2006" xmlns:a14="http://schemas.microsoft.com/office/drawing/2010/main">
        <mc:Choice Requires="a14">
          <p:sp>
            <p:nvSpPr>
              <p:cNvPr id="92" name="CuadroTexto 91">
                <a:extLst>
                  <a:ext uri="{FF2B5EF4-FFF2-40B4-BE49-F238E27FC236}">
                    <a16:creationId xmlns:a16="http://schemas.microsoft.com/office/drawing/2014/main" id="{1C5A1BA4-09B1-44D2-B240-830B3373AA95}"/>
                  </a:ext>
                </a:extLst>
              </p:cNvPr>
              <p:cNvSpPr txBox="1"/>
              <p:nvPr/>
            </p:nvSpPr>
            <p:spPr>
              <a:xfrm>
                <a:off x="8659125" y="1932482"/>
                <a:ext cx="8456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𝑔</m:t>
                      </m:r>
                      <m:r>
                        <a:rPr lang="es-MX" b="0" i="1" smtClean="0">
                          <a:latin typeface="Cambria Math" panose="02040503050406030204" pitchFamily="18" charset="0"/>
                        </a:rPr>
                        <m:t>(</m:t>
                      </m:r>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r>
                        <a:rPr lang="es-MX" b="0" i="1" smtClean="0">
                          <a:latin typeface="Cambria Math" panose="02040503050406030204" pitchFamily="18" charset="0"/>
                        </a:rPr>
                        <m:t>)</m:t>
                      </m:r>
                    </m:oMath>
                  </m:oMathPara>
                </a14:m>
                <a:endParaRPr lang="es-MX" dirty="0"/>
              </a:p>
            </p:txBody>
          </p:sp>
        </mc:Choice>
        <mc:Fallback xmlns="">
          <p:sp>
            <p:nvSpPr>
              <p:cNvPr id="92" name="CuadroTexto 91">
                <a:extLst>
                  <a:ext uri="{FF2B5EF4-FFF2-40B4-BE49-F238E27FC236}">
                    <a16:creationId xmlns:a16="http://schemas.microsoft.com/office/drawing/2014/main" id="{1C5A1BA4-09B1-44D2-B240-830B3373AA95}"/>
                  </a:ext>
                </a:extLst>
              </p:cNvPr>
              <p:cNvSpPr txBox="1">
                <a:spLocks noRot="1" noChangeAspect="1" noMove="1" noResize="1" noEditPoints="1" noAdjustHandles="1" noChangeArrowheads="1" noChangeShapeType="1" noTextEdit="1"/>
              </p:cNvSpPr>
              <p:nvPr/>
            </p:nvSpPr>
            <p:spPr>
              <a:xfrm>
                <a:off x="8659125" y="1932482"/>
                <a:ext cx="845680" cy="276999"/>
              </a:xfrm>
              <a:prstGeom prst="rect">
                <a:avLst/>
              </a:prstGeom>
              <a:blipFill>
                <a:blip r:embed="rId5"/>
                <a:stretch>
                  <a:fillRect l="-6475" t="-2222" r="-10072" b="-3555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3" name="CuadroTexto 92">
                <a:extLst>
                  <a:ext uri="{FF2B5EF4-FFF2-40B4-BE49-F238E27FC236}">
                    <a16:creationId xmlns:a16="http://schemas.microsoft.com/office/drawing/2014/main" id="{9CEDE8EC-9E88-456D-970E-174A68521435}"/>
                  </a:ext>
                </a:extLst>
              </p:cNvPr>
              <p:cNvSpPr txBox="1"/>
              <p:nvPr/>
            </p:nvSpPr>
            <p:spPr>
              <a:xfrm>
                <a:off x="8448650" y="2506550"/>
                <a:ext cx="1266629"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i="1" smtClean="0">
                              <a:latin typeface="Cambria Math" panose="02040503050406030204" pitchFamily="18" charset="0"/>
                            </a:rPr>
                          </m:ctrlPr>
                        </m:fPr>
                        <m:num>
                          <m:r>
                            <a:rPr lang="es-MX" b="0" i="1" smtClean="0">
                              <a:latin typeface="Cambria Math" panose="02040503050406030204" pitchFamily="18" charset="0"/>
                            </a:rPr>
                            <m:t>𝑑𝑔</m:t>
                          </m:r>
                        </m:num>
                        <m:den>
                          <m:r>
                            <a:rPr lang="es-MX" b="0" i="1" smtClean="0">
                              <a:latin typeface="Cambria Math" panose="02040503050406030204" pitchFamily="18" charset="0"/>
                            </a:rPr>
                            <m:t>𝑑𝑥</m:t>
                          </m:r>
                        </m:den>
                      </m:f>
                      <m:r>
                        <a:rPr lang="es-MX" b="0" i="1" smtClean="0">
                          <a:latin typeface="Cambria Math" panose="02040503050406030204" pitchFamily="18" charset="0"/>
                        </a:rPr>
                        <m:t>= </m:t>
                      </m:r>
                      <m:f>
                        <m:fPr>
                          <m:ctrlPr>
                            <a:rPr lang="es-MX" b="0" i="1" smtClean="0">
                              <a:latin typeface="Cambria Math" panose="02040503050406030204" pitchFamily="18" charset="0"/>
                            </a:rPr>
                          </m:ctrlPr>
                        </m:fPr>
                        <m:num>
                          <m:r>
                            <a:rPr lang="es-MX" b="0" i="1" smtClean="0">
                              <a:latin typeface="Cambria Math" panose="02040503050406030204" pitchFamily="18" charset="0"/>
                            </a:rPr>
                            <m:t>𝑑𝑔</m:t>
                          </m:r>
                        </m:num>
                        <m:den>
                          <m:r>
                            <a:rPr lang="es-MX" b="0" i="1" smtClean="0">
                              <a:latin typeface="Cambria Math" panose="02040503050406030204" pitchFamily="18" charset="0"/>
                            </a:rPr>
                            <m:t>𝑑𝑓</m:t>
                          </m:r>
                        </m:den>
                      </m:f>
                      <m:f>
                        <m:fPr>
                          <m:ctrlPr>
                            <a:rPr lang="es-MX" b="0" i="1" smtClean="0">
                              <a:latin typeface="Cambria Math" panose="02040503050406030204" pitchFamily="18" charset="0"/>
                            </a:rPr>
                          </m:ctrlPr>
                        </m:fPr>
                        <m:num>
                          <m:r>
                            <a:rPr lang="es-MX" b="0" i="1" smtClean="0">
                              <a:latin typeface="Cambria Math" panose="02040503050406030204" pitchFamily="18" charset="0"/>
                            </a:rPr>
                            <m:t>𝑑𝑓</m:t>
                          </m:r>
                        </m:num>
                        <m:den>
                          <m:r>
                            <a:rPr lang="es-MX" b="0" i="1" smtClean="0">
                              <a:latin typeface="Cambria Math" panose="02040503050406030204" pitchFamily="18" charset="0"/>
                            </a:rPr>
                            <m:t>𝑑𝑥</m:t>
                          </m:r>
                        </m:den>
                      </m:f>
                    </m:oMath>
                  </m:oMathPara>
                </a14:m>
                <a:endParaRPr lang="es-MX" dirty="0"/>
              </a:p>
            </p:txBody>
          </p:sp>
        </mc:Choice>
        <mc:Fallback xmlns="">
          <p:sp>
            <p:nvSpPr>
              <p:cNvPr id="93" name="CuadroTexto 92">
                <a:extLst>
                  <a:ext uri="{FF2B5EF4-FFF2-40B4-BE49-F238E27FC236}">
                    <a16:creationId xmlns:a16="http://schemas.microsoft.com/office/drawing/2014/main" id="{9CEDE8EC-9E88-456D-970E-174A68521435}"/>
                  </a:ext>
                </a:extLst>
              </p:cNvPr>
              <p:cNvSpPr txBox="1">
                <a:spLocks noRot="1" noChangeAspect="1" noMove="1" noResize="1" noEditPoints="1" noAdjustHandles="1" noChangeArrowheads="1" noChangeShapeType="1" noTextEdit="1"/>
              </p:cNvSpPr>
              <p:nvPr/>
            </p:nvSpPr>
            <p:spPr>
              <a:xfrm>
                <a:off x="8448650" y="2506550"/>
                <a:ext cx="1266629" cy="575157"/>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4" name="CuadroTexto 93">
                <a:extLst>
                  <a:ext uri="{FF2B5EF4-FFF2-40B4-BE49-F238E27FC236}">
                    <a16:creationId xmlns:a16="http://schemas.microsoft.com/office/drawing/2014/main" id="{231407A8-9821-4FFF-8F4D-BC4CB79EA65D}"/>
                  </a:ext>
                </a:extLst>
              </p:cNvPr>
              <p:cNvSpPr txBox="1"/>
              <p:nvPr/>
            </p:nvSpPr>
            <p:spPr>
              <a:xfrm>
                <a:off x="7988844" y="4989331"/>
                <a:ext cx="2186240" cy="6067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i="1" smtClean="0">
                              <a:latin typeface="Cambria Math" panose="02040503050406030204" pitchFamily="18" charset="0"/>
                            </a:rPr>
                          </m:ctrlPr>
                        </m:fPr>
                        <m:num>
                          <m:r>
                            <a:rPr lang="es-MX" b="0" i="1" smtClean="0">
                              <a:latin typeface="Cambria Math" panose="02040503050406030204" pitchFamily="18" charset="0"/>
                            </a:rPr>
                            <m:t>𝑑</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𝐶</m:t>
                              </m:r>
                            </m:e>
                            <m:sub>
                              <m:r>
                                <a:rPr lang="es-MX" b="0" i="1" smtClean="0">
                                  <a:latin typeface="Cambria Math" panose="02040503050406030204" pitchFamily="18" charset="0"/>
                                </a:rPr>
                                <m:t>0</m:t>
                              </m:r>
                            </m:sub>
                          </m:sSub>
                        </m:num>
                        <m:den>
                          <m:r>
                            <a:rPr lang="es-MX" b="0" i="1" smtClean="0">
                              <a:latin typeface="Cambria Math" panose="02040503050406030204" pitchFamily="18" charset="0"/>
                            </a:rPr>
                            <m:t>𝑑</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𝑤</m:t>
                              </m:r>
                            </m:e>
                            <m:sup>
                              <m:r>
                                <a:rPr lang="es-MX" b="0" i="1" smtClean="0">
                                  <a:latin typeface="Cambria Math" panose="02040503050406030204" pitchFamily="18" charset="0"/>
                                </a:rPr>
                                <m:t>𝐿</m:t>
                              </m:r>
                            </m:sup>
                          </m:sSup>
                        </m:den>
                      </m:f>
                      <m:r>
                        <a:rPr lang="es-MX" b="0" i="1" smtClean="0">
                          <a:latin typeface="Cambria Math" panose="02040503050406030204" pitchFamily="18" charset="0"/>
                        </a:rPr>
                        <m:t>= </m:t>
                      </m:r>
                      <m:f>
                        <m:fPr>
                          <m:ctrlPr>
                            <a:rPr lang="es-MX" b="0" i="1" smtClean="0">
                              <a:latin typeface="Cambria Math" panose="02040503050406030204" pitchFamily="18" charset="0"/>
                            </a:rPr>
                          </m:ctrlPr>
                        </m:fPr>
                        <m:num>
                          <m:r>
                            <a:rPr lang="es-MX" i="1">
                              <a:latin typeface="Cambria Math" panose="02040503050406030204" pitchFamily="18" charset="0"/>
                            </a:rPr>
                            <m:t>𝑑</m:t>
                          </m:r>
                          <m:sSup>
                            <m:sSupPr>
                              <m:ctrlPr>
                                <a:rPr lang="es-MX" i="1">
                                  <a:latin typeface="Cambria Math" panose="02040503050406030204" pitchFamily="18" charset="0"/>
                                </a:rPr>
                              </m:ctrlPr>
                            </m:sSupPr>
                            <m:e>
                              <m:r>
                                <a:rPr lang="es-MX" i="1">
                                  <a:latin typeface="Cambria Math" panose="02040503050406030204" pitchFamily="18" charset="0"/>
                                </a:rPr>
                                <m:t>𝑧</m:t>
                              </m:r>
                            </m:e>
                            <m:sup>
                              <m:r>
                                <a:rPr lang="es-MX" i="1">
                                  <a:latin typeface="Cambria Math" panose="02040503050406030204" pitchFamily="18" charset="0"/>
                                </a:rPr>
                                <m:t>𝐿</m:t>
                              </m:r>
                            </m:sup>
                          </m:sSup>
                        </m:num>
                        <m:den>
                          <m:r>
                            <a:rPr lang="es-MX" i="1">
                              <a:latin typeface="Cambria Math" panose="02040503050406030204" pitchFamily="18" charset="0"/>
                            </a:rPr>
                            <m:t>𝑑</m:t>
                          </m:r>
                          <m:sSup>
                            <m:sSupPr>
                              <m:ctrlPr>
                                <a:rPr lang="es-MX" i="1">
                                  <a:latin typeface="Cambria Math" panose="02040503050406030204" pitchFamily="18" charset="0"/>
                                </a:rPr>
                              </m:ctrlPr>
                            </m:sSupPr>
                            <m:e>
                              <m:r>
                                <a:rPr lang="es-MX" b="0" i="1" smtClean="0">
                                  <a:latin typeface="Cambria Math" panose="02040503050406030204" pitchFamily="18" charset="0"/>
                                </a:rPr>
                                <m:t>𝑤</m:t>
                              </m:r>
                            </m:e>
                            <m:sup>
                              <m:r>
                                <a:rPr lang="es-MX" i="1">
                                  <a:latin typeface="Cambria Math" panose="02040503050406030204" pitchFamily="18" charset="0"/>
                                </a:rPr>
                                <m:t>𝐿</m:t>
                              </m:r>
                            </m:sup>
                          </m:sSup>
                        </m:den>
                      </m:f>
                      <m:f>
                        <m:fPr>
                          <m:ctrlPr>
                            <a:rPr lang="es-MX" b="0" i="1" smtClean="0">
                              <a:latin typeface="Cambria Math" panose="02040503050406030204" pitchFamily="18" charset="0"/>
                            </a:rPr>
                          </m:ctrlPr>
                        </m:fPr>
                        <m:num>
                          <m:r>
                            <a:rPr lang="es-MX" b="0" i="1" smtClean="0">
                              <a:latin typeface="Cambria Math" panose="02040503050406030204" pitchFamily="18" charset="0"/>
                            </a:rPr>
                            <m:t>𝑑</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𝑦</m:t>
                              </m:r>
                            </m:e>
                            <m:sup>
                              <m:r>
                                <a:rPr lang="es-MX" b="0" i="1" smtClean="0">
                                  <a:latin typeface="Cambria Math" panose="02040503050406030204" pitchFamily="18" charset="0"/>
                                </a:rPr>
                                <m:t>𝐿</m:t>
                              </m:r>
                            </m:sup>
                          </m:sSup>
                        </m:num>
                        <m:den>
                          <m:r>
                            <a:rPr lang="es-MX" i="1">
                              <a:latin typeface="Cambria Math" panose="02040503050406030204" pitchFamily="18" charset="0"/>
                            </a:rPr>
                            <m:t>𝑑</m:t>
                          </m:r>
                          <m:sSup>
                            <m:sSupPr>
                              <m:ctrlPr>
                                <a:rPr lang="es-MX" i="1">
                                  <a:latin typeface="Cambria Math" panose="02040503050406030204" pitchFamily="18" charset="0"/>
                                </a:rPr>
                              </m:ctrlPr>
                            </m:sSupPr>
                            <m:e>
                              <m:r>
                                <a:rPr lang="es-MX" i="1">
                                  <a:latin typeface="Cambria Math" panose="02040503050406030204" pitchFamily="18" charset="0"/>
                                </a:rPr>
                                <m:t>𝑧</m:t>
                              </m:r>
                            </m:e>
                            <m:sup>
                              <m:r>
                                <a:rPr lang="es-MX" i="1">
                                  <a:latin typeface="Cambria Math" panose="02040503050406030204" pitchFamily="18" charset="0"/>
                                </a:rPr>
                                <m:t>𝐿</m:t>
                              </m:r>
                            </m:sup>
                          </m:sSup>
                        </m:den>
                      </m:f>
                      <m:f>
                        <m:fPr>
                          <m:ctrlPr>
                            <a:rPr lang="es-MX" b="0" i="1" smtClean="0">
                              <a:latin typeface="Cambria Math" panose="02040503050406030204" pitchFamily="18" charset="0"/>
                            </a:rPr>
                          </m:ctrlPr>
                        </m:fPr>
                        <m:num>
                          <m:sSub>
                            <m:sSubPr>
                              <m:ctrlPr>
                                <a:rPr lang="es-MX" i="1">
                                  <a:latin typeface="Cambria Math" panose="02040503050406030204" pitchFamily="18" charset="0"/>
                                </a:rPr>
                              </m:ctrlPr>
                            </m:sSubPr>
                            <m:e>
                              <m:r>
                                <a:rPr lang="es-MX" b="0" i="1" smtClean="0">
                                  <a:latin typeface="Cambria Math" panose="02040503050406030204" pitchFamily="18" charset="0"/>
                                </a:rPr>
                                <m:t>𝑑</m:t>
                              </m:r>
                              <m:r>
                                <a:rPr lang="es-MX" i="1">
                                  <a:latin typeface="Cambria Math" panose="02040503050406030204" pitchFamily="18" charset="0"/>
                                </a:rPr>
                                <m:t>𝐶</m:t>
                              </m:r>
                            </m:e>
                            <m:sub>
                              <m:r>
                                <a:rPr lang="es-MX" i="1">
                                  <a:latin typeface="Cambria Math" panose="02040503050406030204" pitchFamily="18" charset="0"/>
                                </a:rPr>
                                <m:t>0</m:t>
                              </m:r>
                            </m:sub>
                          </m:sSub>
                        </m:num>
                        <m:den>
                          <m:r>
                            <a:rPr lang="es-MX" i="1">
                              <a:latin typeface="Cambria Math" panose="02040503050406030204" pitchFamily="18" charset="0"/>
                            </a:rPr>
                            <m:t>𝑑</m:t>
                          </m:r>
                          <m:sSup>
                            <m:sSupPr>
                              <m:ctrlPr>
                                <a:rPr lang="es-MX" i="1">
                                  <a:latin typeface="Cambria Math" panose="02040503050406030204" pitchFamily="18" charset="0"/>
                                </a:rPr>
                              </m:ctrlPr>
                            </m:sSupPr>
                            <m:e>
                              <m:r>
                                <a:rPr lang="es-MX" b="0" i="1" smtClean="0">
                                  <a:latin typeface="Cambria Math" panose="02040503050406030204" pitchFamily="18" charset="0"/>
                                </a:rPr>
                                <m:t>𝑦</m:t>
                              </m:r>
                            </m:e>
                            <m:sup>
                              <m:r>
                                <a:rPr lang="es-MX" i="1">
                                  <a:latin typeface="Cambria Math" panose="02040503050406030204" pitchFamily="18" charset="0"/>
                                </a:rPr>
                                <m:t>𝐿</m:t>
                              </m:r>
                            </m:sup>
                          </m:sSup>
                        </m:den>
                      </m:f>
                    </m:oMath>
                  </m:oMathPara>
                </a14:m>
                <a:endParaRPr lang="es-MX" dirty="0"/>
              </a:p>
            </p:txBody>
          </p:sp>
        </mc:Choice>
        <mc:Fallback xmlns="">
          <p:sp>
            <p:nvSpPr>
              <p:cNvPr id="94" name="CuadroTexto 93">
                <a:extLst>
                  <a:ext uri="{FF2B5EF4-FFF2-40B4-BE49-F238E27FC236}">
                    <a16:creationId xmlns:a16="http://schemas.microsoft.com/office/drawing/2014/main" id="{231407A8-9821-4FFF-8F4D-BC4CB79EA65D}"/>
                  </a:ext>
                </a:extLst>
              </p:cNvPr>
              <p:cNvSpPr txBox="1">
                <a:spLocks noRot="1" noChangeAspect="1" noMove="1" noResize="1" noEditPoints="1" noAdjustHandles="1" noChangeArrowheads="1" noChangeShapeType="1" noTextEdit="1"/>
              </p:cNvSpPr>
              <p:nvPr/>
            </p:nvSpPr>
            <p:spPr>
              <a:xfrm>
                <a:off x="7988844" y="4989331"/>
                <a:ext cx="2186240" cy="606769"/>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5" name="CuadroTexto 94">
                <a:extLst>
                  <a:ext uri="{FF2B5EF4-FFF2-40B4-BE49-F238E27FC236}">
                    <a16:creationId xmlns:a16="http://schemas.microsoft.com/office/drawing/2014/main" id="{B4E7FB39-5B66-4DAE-A865-5EE0F024F83F}"/>
                  </a:ext>
                </a:extLst>
              </p:cNvPr>
              <p:cNvSpPr txBox="1"/>
              <p:nvPr/>
            </p:nvSpPr>
            <p:spPr>
              <a:xfrm>
                <a:off x="2542524" y="4876895"/>
                <a:ext cx="1213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MX" i="1" smtClean="0">
                              <a:latin typeface="Cambria Math" panose="02040503050406030204" pitchFamily="18" charset="0"/>
                            </a:rPr>
                          </m:ctrlPr>
                        </m:sSupPr>
                        <m:e>
                          <m:r>
                            <a:rPr lang="es-MX" b="0" i="1" smtClean="0">
                              <a:latin typeface="Cambria Math" panose="02040503050406030204" pitchFamily="18" charset="0"/>
                            </a:rPr>
                            <m:t>𝑦</m:t>
                          </m:r>
                        </m:e>
                        <m:sup>
                          <m:r>
                            <a:rPr lang="es-MX" b="0" i="1" smtClean="0">
                              <a:latin typeface="Cambria Math" panose="02040503050406030204" pitchFamily="18" charset="0"/>
                            </a:rPr>
                            <m:t>𝐿</m:t>
                          </m:r>
                        </m:sup>
                      </m:sSup>
                      <m:r>
                        <a:rPr lang="es-MX" b="0" i="1" smtClean="0">
                          <a:latin typeface="Cambria Math" panose="02040503050406030204" pitchFamily="18" charset="0"/>
                        </a:rPr>
                        <m:t>= </m:t>
                      </m:r>
                      <m:r>
                        <a:rPr lang="es-MX" b="0" i="1" smtClean="0">
                          <a:latin typeface="Cambria Math" panose="02040503050406030204" pitchFamily="18" charset="0"/>
                          <a:ea typeface="Cambria Math" panose="02040503050406030204" pitchFamily="18" charset="0"/>
                        </a:rPr>
                        <m:t>𝜎</m:t>
                      </m:r>
                      <m:r>
                        <a:rPr lang="es-MX" b="0" i="1" smtClean="0">
                          <a:latin typeface="Cambria Math" panose="02040503050406030204" pitchFamily="18" charset="0"/>
                          <a:ea typeface="Cambria Math" panose="02040503050406030204" pitchFamily="18" charset="0"/>
                        </a:rPr>
                        <m:t>(</m:t>
                      </m:r>
                      <m:sSup>
                        <m:sSupPr>
                          <m:ctrlPr>
                            <a:rPr lang="es-MX" b="0" i="1" smtClean="0">
                              <a:latin typeface="Cambria Math" panose="02040503050406030204" pitchFamily="18" charset="0"/>
                              <a:ea typeface="Cambria Math" panose="02040503050406030204" pitchFamily="18" charset="0"/>
                            </a:rPr>
                          </m:ctrlPr>
                        </m:sSupPr>
                        <m:e>
                          <m:r>
                            <a:rPr lang="es-MX" b="0" i="1" smtClean="0">
                              <a:latin typeface="Cambria Math" panose="02040503050406030204" pitchFamily="18" charset="0"/>
                              <a:ea typeface="Cambria Math" panose="02040503050406030204" pitchFamily="18" charset="0"/>
                            </a:rPr>
                            <m:t>𝑧</m:t>
                          </m:r>
                        </m:e>
                        <m:sup>
                          <m:r>
                            <a:rPr lang="es-MX" b="0" i="1" smtClean="0">
                              <a:latin typeface="Cambria Math" panose="02040503050406030204" pitchFamily="18" charset="0"/>
                              <a:ea typeface="Cambria Math" panose="02040503050406030204" pitchFamily="18" charset="0"/>
                            </a:rPr>
                            <m:t>𝐿</m:t>
                          </m:r>
                        </m:sup>
                      </m:sSup>
                      <m:r>
                        <a:rPr lang="es-MX" b="0" i="1" smtClean="0">
                          <a:latin typeface="Cambria Math" panose="02040503050406030204" pitchFamily="18" charset="0"/>
                          <a:ea typeface="Cambria Math" panose="02040503050406030204" pitchFamily="18" charset="0"/>
                        </a:rPr>
                        <m:t>)</m:t>
                      </m:r>
                    </m:oMath>
                  </m:oMathPara>
                </a14:m>
                <a:endParaRPr lang="es-MX" dirty="0"/>
              </a:p>
            </p:txBody>
          </p:sp>
        </mc:Choice>
        <mc:Fallback xmlns="">
          <p:sp>
            <p:nvSpPr>
              <p:cNvPr id="95" name="CuadroTexto 94">
                <a:extLst>
                  <a:ext uri="{FF2B5EF4-FFF2-40B4-BE49-F238E27FC236}">
                    <a16:creationId xmlns:a16="http://schemas.microsoft.com/office/drawing/2014/main" id="{B4E7FB39-5B66-4DAE-A865-5EE0F024F83F}"/>
                  </a:ext>
                </a:extLst>
              </p:cNvPr>
              <p:cNvSpPr txBox="1">
                <a:spLocks noRot="1" noChangeAspect="1" noMove="1" noResize="1" noEditPoints="1" noAdjustHandles="1" noChangeArrowheads="1" noChangeShapeType="1" noTextEdit="1"/>
              </p:cNvSpPr>
              <p:nvPr/>
            </p:nvSpPr>
            <p:spPr>
              <a:xfrm>
                <a:off x="2542524" y="4876895"/>
                <a:ext cx="1213666" cy="276999"/>
              </a:xfrm>
              <a:prstGeom prst="rect">
                <a:avLst/>
              </a:prstGeom>
              <a:blipFill>
                <a:blip r:embed="rId8"/>
                <a:stretch>
                  <a:fillRect l="-4523" t="-4444" r="-7035" b="-3555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7" name="Rectángulo 116">
                <a:extLst>
                  <a:ext uri="{FF2B5EF4-FFF2-40B4-BE49-F238E27FC236}">
                    <a16:creationId xmlns:a16="http://schemas.microsoft.com/office/drawing/2014/main" id="{CDDAE478-3178-4DF1-ABD0-7D81E05C8CEA}"/>
                  </a:ext>
                </a:extLst>
              </p:cNvPr>
              <p:cNvSpPr/>
              <p:nvPr/>
            </p:nvSpPr>
            <p:spPr>
              <a:xfrm>
                <a:off x="6412868" y="5884465"/>
                <a:ext cx="1953805" cy="66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MX" i="1" smtClean="0">
                              <a:latin typeface="Cambria Math" panose="02040503050406030204" pitchFamily="18" charset="0"/>
                            </a:rPr>
                          </m:ctrlPr>
                        </m:fPr>
                        <m:num>
                          <m:sSub>
                            <m:sSubPr>
                              <m:ctrlPr>
                                <a:rPr lang="es-MX" i="1">
                                  <a:latin typeface="Cambria Math" panose="02040503050406030204" pitchFamily="18" charset="0"/>
                                </a:rPr>
                              </m:ctrlPr>
                            </m:sSubPr>
                            <m:e>
                              <m:r>
                                <a:rPr lang="es-MX" i="1">
                                  <a:latin typeface="Cambria Math" panose="02040503050406030204" pitchFamily="18" charset="0"/>
                                </a:rPr>
                                <m:t>𝑑𝐶</m:t>
                              </m:r>
                            </m:e>
                            <m:sub>
                              <m:r>
                                <a:rPr lang="es-MX" i="1">
                                  <a:latin typeface="Cambria Math" panose="02040503050406030204" pitchFamily="18" charset="0"/>
                                </a:rPr>
                                <m:t>0</m:t>
                              </m:r>
                            </m:sub>
                          </m:sSub>
                        </m:num>
                        <m:den>
                          <m:r>
                            <a:rPr lang="es-MX" i="1">
                              <a:latin typeface="Cambria Math" panose="02040503050406030204" pitchFamily="18" charset="0"/>
                            </a:rPr>
                            <m:t>𝑑</m:t>
                          </m:r>
                          <m:sSup>
                            <m:sSupPr>
                              <m:ctrlPr>
                                <a:rPr lang="es-MX" i="1">
                                  <a:latin typeface="Cambria Math" panose="02040503050406030204" pitchFamily="18" charset="0"/>
                                </a:rPr>
                              </m:ctrlPr>
                            </m:sSupPr>
                            <m:e>
                              <m:r>
                                <a:rPr lang="es-MX" i="1">
                                  <a:latin typeface="Cambria Math" panose="02040503050406030204" pitchFamily="18" charset="0"/>
                                </a:rPr>
                                <m:t>𝑦</m:t>
                              </m:r>
                            </m:e>
                            <m:sup>
                              <m:r>
                                <a:rPr lang="es-MX" i="1">
                                  <a:latin typeface="Cambria Math" panose="02040503050406030204" pitchFamily="18" charset="0"/>
                                </a:rPr>
                                <m:t>𝐿</m:t>
                              </m:r>
                            </m:sup>
                          </m:sSup>
                        </m:den>
                      </m:f>
                      <m:r>
                        <a:rPr lang="es-MX" b="0" i="1" smtClean="0">
                          <a:latin typeface="Cambria Math" panose="02040503050406030204" pitchFamily="18" charset="0"/>
                        </a:rPr>
                        <m:t>=2(</m:t>
                      </m:r>
                      <m:sSup>
                        <m:sSupPr>
                          <m:ctrlPr>
                            <a:rPr lang="es-MX" i="1">
                              <a:latin typeface="Cambria Math" panose="02040503050406030204" pitchFamily="18" charset="0"/>
                            </a:rPr>
                          </m:ctrlPr>
                        </m:sSupPr>
                        <m:e>
                          <m:r>
                            <a:rPr lang="es-MX" i="1">
                              <a:latin typeface="Cambria Math" panose="02040503050406030204" pitchFamily="18" charset="0"/>
                            </a:rPr>
                            <m:t>𝑦</m:t>
                          </m:r>
                        </m:e>
                        <m:sup>
                          <m:r>
                            <a:rPr lang="es-MX" i="1">
                              <a:latin typeface="Cambria Math" panose="02040503050406030204" pitchFamily="18" charset="0"/>
                            </a:rPr>
                            <m:t>𝐿</m:t>
                          </m:r>
                        </m:sup>
                      </m:sSup>
                      <m:r>
                        <a:rPr lang="es-MX" i="1">
                          <a:latin typeface="Cambria Math" panose="02040503050406030204" pitchFamily="18" charset="0"/>
                        </a:rPr>
                        <m:t> −</m:t>
                      </m:r>
                      <m:r>
                        <a:rPr lang="es-MX" i="1">
                          <a:latin typeface="Cambria Math" panose="02040503050406030204" pitchFamily="18" charset="0"/>
                        </a:rPr>
                        <m:t>𝑦</m:t>
                      </m:r>
                      <m:r>
                        <a:rPr lang="es-MX" b="0" i="1" smtClean="0">
                          <a:latin typeface="Cambria Math" panose="02040503050406030204" pitchFamily="18" charset="0"/>
                        </a:rPr>
                        <m:t>)</m:t>
                      </m:r>
                    </m:oMath>
                  </m:oMathPara>
                </a14:m>
                <a:endParaRPr lang="es-MX" dirty="0"/>
              </a:p>
            </p:txBody>
          </p:sp>
        </mc:Choice>
        <mc:Fallback xmlns="">
          <p:sp>
            <p:nvSpPr>
              <p:cNvPr id="117" name="Rectángulo 116">
                <a:extLst>
                  <a:ext uri="{FF2B5EF4-FFF2-40B4-BE49-F238E27FC236}">
                    <a16:creationId xmlns:a16="http://schemas.microsoft.com/office/drawing/2014/main" id="{CDDAE478-3178-4DF1-ABD0-7D81E05C8CEA}"/>
                  </a:ext>
                </a:extLst>
              </p:cNvPr>
              <p:cNvSpPr>
                <a:spLocks noRot="1" noChangeAspect="1" noMove="1" noResize="1" noEditPoints="1" noAdjustHandles="1" noChangeArrowheads="1" noChangeShapeType="1" noTextEdit="1"/>
              </p:cNvSpPr>
              <p:nvPr/>
            </p:nvSpPr>
            <p:spPr>
              <a:xfrm>
                <a:off x="6412868" y="5884465"/>
                <a:ext cx="1953805" cy="665567"/>
              </a:xfrm>
              <a:prstGeom prst="rect">
                <a:avLst/>
              </a:prstGeom>
              <a:blipFill>
                <a:blip r:embed="rId9"/>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8" name="Rectángulo 117">
                <a:extLst>
                  <a:ext uri="{FF2B5EF4-FFF2-40B4-BE49-F238E27FC236}">
                    <a16:creationId xmlns:a16="http://schemas.microsoft.com/office/drawing/2014/main" id="{C3D1E078-5B18-4543-BE63-8BC43F4CE6E3}"/>
                  </a:ext>
                </a:extLst>
              </p:cNvPr>
              <p:cNvSpPr/>
              <p:nvPr/>
            </p:nvSpPr>
            <p:spPr>
              <a:xfrm>
                <a:off x="8634021" y="5893121"/>
                <a:ext cx="1541063" cy="648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MX" i="1" smtClean="0">
                              <a:latin typeface="Cambria Math" panose="02040503050406030204" pitchFamily="18" charset="0"/>
                            </a:rPr>
                          </m:ctrlPr>
                        </m:fPr>
                        <m:num>
                          <m:r>
                            <a:rPr lang="es-MX" i="1">
                              <a:latin typeface="Cambria Math" panose="02040503050406030204" pitchFamily="18" charset="0"/>
                            </a:rPr>
                            <m:t>𝑑</m:t>
                          </m:r>
                          <m:sSup>
                            <m:sSupPr>
                              <m:ctrlPr>
                                <a:rPr lang="es-MX" i="1">
                                  <a:latin typeface="Cambria Math" panose="02040503050406030204" pitchFamily="18" charset="0"/>
                                </a:rPr>
                              </m:ctrlPr>
                            </m:sSupPr>
                            <m:e>
                              <m:r>
                                <a:rPr lang="es-MX" i="1">
                                  <a:latin typeface="Cambria Math" panose="02040503050406030204" pitchFamily="18" charset="0"/>
                                </a:rPr>
                                <m:t>𝑦</m:t>
                              </m:r>
                            </m:e>
                            <m:sup>
                              <m:r>
                                <a:rPr lang="es-MX" i="1">
                                  <a:latin typeface="Cambria Math" panose="02040503050406030204" pitchFamily="18" charset="0"/>
                                </a:rPr>
                                <m:t>𝐿</m:t>
                              </m:r>
                            </m:sup>
                          </m:sSup>
                        </m:num>
                        <m:den>
                          <m:r>
                            <a:rPr lang="es-MX" i="1">
                              <a:latin typeface="Cambria Math" panose="02040503050406030204" pitchFamily="18" charset="0"/>
                            </a:rPr>
                            <m:t>𝑑</m:t>
                          </m:r>
                          <m:sSup>
                            <m:sSupPr>
                              <m:ctrlPr>
                                <a:rPr lang="es-MX" i="1">
                                  <a:latin typeface="Cambria Math" panose="02040503050406030204" pitchFamily="18" charset="0"/>
                                </a:rPr>
                              </m:ctrlPr>
                            </m:sSupPr>
                            <m:e>
                              <m:r>
                                <a:rPr lang="es-MX" i="1">
                                  <a:latin typeface="Cambria Math" panose="02040503050406030204" pitchFamily="18" charset="0"/>
                                </a:rPr>
                                <m:t>𝑧</m:t>
                              </m:r>
                            </m:e>
                            <m:sup>
                              <m:r>
                                <a:rPr lang="es-MX" i="1">
                                  <a:latin typeface="Cambria Math" panose="02040503050406030204" pitchFamily="18" charset="0"/>
                                </a:rPr>
                                <m:t>𝐿</m:t>
                              </m:r>
                            </m:sup>
                          </m:sSup>
                        </m:den>
                      </m:f>
                      <m:r>
                        <a:rPr lang="es-MX" b="0" i="1" smtClean="0">
                          <a:latin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𝜎</m:t>
                      </m:r>
                      <m:r>
                        <a:rPr lang="es-MX" b="0" i="1" smtClean="0">
                          <a:latin typeface="Cambria Math" panose="02040503050406030204" pitchFamily="18" charset="0"/>
                          <a:ea typeface="Cambria Math" panose="02040503050406030204" pitchFamily="18" charset="0"/>
                        </a:rPr>
                        <m:t>′(</m:t>
                      </m:r>
                      <m:sSup>
                        <m:sSupPr>
                          <m:ctrlPr>
                            <a:rPr lang="es-MX" i="1">
                              <a:latin typeface="Cambria Math" panose="02040503050406030204" pitchFamily="18" charset="0"/>
                              <a:ea typeface="Cambria Math" panose="02040503050406030204" pitchFamily="18" charset="0"/>
                            </a:rPr>
                          </m:ctrlPr>
                        </m:sSupPr>
                        <m:e>
                          <m:r>
                            <a:rPr lang="es-MX" i="1">
                              <a:latin typeface="Cambria Math" panose="02040503050406030204" pitchFamily="18" charset="0"/>
                              <a:ea typeface="Cambria Math" panose="02040503050406030204" pitchFamily="18" charset="0"/>
                            </a:rPr>
                            <m:t>𝑧</m:t>
                          </m:r>
                        </m:e>
                        <m:sup>
                          <m:r>
                            <a:rPr lang="es-MX" i="1">
                              <a:latin typeface="Cambria Math" panose="02040503050406030204" pitchFamily="18" charset="0"/>
                              <a:ea typeface="Cambria Math" panose="02040503050406030204" pitchFamily="18" charset="0"/>
                            </a:rPr>
                            <m:t>𝐿</m:t>
                          </m:r>
                        </m:sup>
                      </m:sSup>
                      <m:r>
                        <a:rPr lang="es-MX" b="0" i="1" smtClean="0">
                          <a:latin typeface="Cambria Math" panose="02040503050406030204" pitchFamily="18" charset="0"/>
                          <a:ea typeface="Cambria Math" panose="02040503050406030204" pitchFamily="18" charset="0"/>
                        </a:rPr>
                        <m:t>)</m:t>
                      </m:r>
                    </m:oMath>
                  </m:oMathPara>
                </a14:m>
                <a:endParaRPr lang="es-MX" dirty="0"/>
              </a:p>
            </p:txBody>
          </p:sp>
        </mc:Choice>
        <mc:Fallback xmlns="">
          <p:sp>
            <p:nvSpPr>
              <p:cNvPr id="118" name="Rectángulo 117">
                <a:extLst>
                  <a:ext uri="{FF2B5EF4-FFF2-40B4-BE49-F238E27FC236}">
                    <a16:creationId xmlns:a16="http://schemas.microsoft.com/office/drawing/2014/main" id="{C3D1E078-5B18-4543-BE63-8BC43F4CE6E3}"/>
                  </a:ext>
                </a:extLst>
              </p:cNvPr>
              <p:cNvSpPr>
                <a:spLocks noRot="1" noChangeAspect="1" noMove="1" noResize="1" noEditPoints="1" noAdjustHandles="1" noChangeArrowheads="1" noChangeShapeType="1" noTextEdit="1"/>
              </p:cNvSpPr>
              <p:nvPr/>
            </p:nvSpPr>
            <p:spPr>
              <a:xfrm>
                <a:off x="8634021" y="5893121"/>
                <a:ext cx="1541063" cy="648254"/>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9" name="Rectángulo 118">
                <a:extLst>
                  <a:ext uri="{FF2B5EF4-FFF2-40B4-BE49-F238E27FC236}">
                    <a16:creationId xmlns:a16="http://schemas.microsoft.com/office/drawing/2014/main" id="{597B5577-28CC-47CA-8266-FDFE1504CEE3}"/>
                  </a:ext>
                </a:extLst>
              </p:cNvPr>
              <p:cNvSpPr/>
              <p:nvPr/>
            </p:nvSpPr>
            <p:spPr>
              <a:xfrm>
                <a:off x="10387771" y="5884465"/>
                <a:ext cx="1434816" cy="6483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MX" i="1" smtClean="0">
                              <a:latin typeface="Cambria Math" panose="02040503050406030204" pitchFamily="18" charset="0"/>
                            </a:rPr>
                          </m:ctrlPr>
                        </m:fPr>
                        <m:num>
                          <m:r>
                            <a:rPr lang="es-MX" i="1">
                              <a:latin typeface="Cambria Math" panose="02040503050406030204" pitchFamily="18" charset="0"/>
                            </a:rPr>
                            <m:t>𝑑</m:t>
                          </m:r>
                          <m:sSup>
                            <m:sSupPr>
                              <m:ctrlPr>
                                <a:rPr lang="es-MX" i="1">
                                  <a:latin typeface="Cambria Math" panose="02040503050406030204" pitchFamily="18" charset="0"/>
                                </a:rPr>
                              </m:ctrlPr>
                            </m:sSupPr>
                            <m:e>
                              <m:r>
                                <a:rPr lang="es-MX" i="1">
                                  <a:latin typeface="Cambria Math" panose="02040503050406030204" pitchFamily="18" charset="0"/>
                                </a:rPr>
                                <m:t>𝑧</m:t>
                              </m:r>
                            </m:e>
                            <m:sup>
                              <m:r>
                                <a:rPr lang="es-MX" i="1">
                                  <a:latin typeface="Cambria Math" panose="02040503050406030204" pitchFamily="18" charset="0"/>
                                </a:rPr>
                                <m:t>𝐿</m:t>
                              </m:r>
                            </m:sup>
                          </m:sSup>
                        </m:num>
                        <m:den>
                          <m:r>
                            <a:rPr lang="es-MX" i="1">
                              <a:latin typeface="Cambria Math" panose="02040503050406030204" pitchFamily="18" charset="0"/>
                            </a:rPr>
                            <m:t>𝑑</m:t>
                          </m:r>
                          <m:sSup>
                            <m:sSupPr>
                              <m:ctrlPr>
                                <a:rPr lang="es-MX" i="1">
                                  <a:latin typeface="Cambria Math" panose="02040503050406030204" pitchFamily="18" charset="0"/>
                                </a:rPr>
                              </m:ctrlPr>
                            </m:sSupPr>
                            <m:e>
                              <m:r>
                                <a:rPr lang="es-MX" i="1">
                                  <a:latin typeface="Cambria Math" panose="02040503050406030204" pitchFamily="18" charset="0"/>
                                </a:rPr>
                                <m:t>𝑤</m:t>
                              </m:r>
                            </m:e>
                            <m:sup>
                              <m:r>
                                <a:rPr lang="es-MX" i="1">
                                  <a:latin typeface="Cambria Math" panose="02040503050406030204" pitchFamily="18" charset="0"/>
                                </a:rPr>
                                <m:t>𝐿</m:t>
                              </m:r>
                            </m:sup>
                          </m:sSup>
                        </m:den>
                      </m:f>
                      <m:r>
                        <a:rPr lang="es-MX" b="0" i="1" smtClean="0">
                          <a:latin typeface="Cambria Math" panose="02040503050406030204" pitchFamily="18" charset="0"/>
                        </a:rPr>
                        <m:t>=</m:t>
                      </m:r>
                      <m:sSup>
                        <m:sSupPr>
                          <m:ctrlPr>
                            <a:rPr lang="es-MX" i="1">
                              <a:latin typeface="Cambria Math" panose="02040503050406030204" pitchFamily="18" charset="0"/>
                            </a:rPr>
                          </m:ctrlPr>
                        </m:sSupPr>
                        <m:e>
                          <m:r>
                            <a:rPr lang="es-MX" i="1">
                              <a:latin typeface="Cambria Math" panose="02040503050406030204" pitchFamily="18" charset="0"/>
                            </a:rPr>
                            <m:t>𝑦</m:t>
                          </m:r>
                        </m:e>
                        <m:sup>
                          <m:r>
                            <a:rPr lang="es-MX" i="1">
                              <a:latin typeface="Cambria Math" panose="02040503050406030204" pitchFamily="18" charset="0"/>
                            </a:rPr>
                            <m:t>𝐿</m:t>
                          </m:r>
                          <m:r>
                            <a:rPr lang="es-MX" i="1">
                              <a:latin typeface="Cambria Math" panose="02040503050406030204" pitchFamily="18" charset="0"/>
                            </a:rPr>
                            <m:t>−1</m:t>
                          </m:r>
                        </m:sup>
                      </m:sSup>
                    </m:oMath>
                  </m:oMathPara>
                </a14:m>
                <a:endParaRPr lang="es-MX" dirty="0"/>
              </a:p>
            </p:txBody>
          </p:sp>
        </mc:Choice>
        <mc:Fallback xmlns="">
          <p:sp>
            <p:nvSpPr>
              <p:cNvPr id="119" name="Rectángulo 118">
                <a:extLst>
                  <a:ext uri="{FF2B5EF4-FFF2-40B4-BE49-F238E27FC236}">
                    <a16:creationId xmlns:a16="http://schemas.microsoft.com/office/drawing/2014/main" id="{597B5577-28CC-47CA-8266-FDFE1504CEE3}"/>
                  </a:ext>
                </a:extLst>
              </p:cNvPr>
              <p:cNvSpPr>
                <a:spLocks noRot="1" noChangeAspect="1" noMove="1" noResize="1" noEditPoints="1" noAdjustHandles="1" noChangeArrowheads="1" noChangeShapeType="1" noTextEdit="1"/>
              </p:cNvSpPr>
              <p:nvPr/>
            </p:nvSpPr>
            <p:spPr>
              <a:xfrm>
                <a:off x="10387771" y="5884465"/>
                <a:ext cx="1434816" cy="648319"/>
              </a:xfrm>
              <a:prstGeom prst="rect">
                <a:avLst/>
              </a:prstGeom>
              <a:blipFill>
                <a:blip r:embed="rId11"/>
                <a:stretch>
                  <a:fillRect/>
                </a:stretch>
              </a:blipFill>
            </p:spPr>
            <p:txBody>
              <a:bodyPr/>
              <a:lstStyle/>
              <a:p>
                <a:r>
                  <a:rPr lang="es-MX">
                    <a:noFill/>
                  </a:rPr>
                  <a:t> </a:t>
                </a:r>
              </a:p>
            </p:txBody>
          </p:sp>
        </mc:Fallback>
      </mc:AlternateContent>
      <p:pic>
        <p:nvPicPr>
          <p:cNvPr id="121" name="Imagen 120" descr="Imagen que contiene interior, viendo, laptop, negro&#10;&#10;Descripción generada automáticamente">
            <a:extLst>
              <a:ext uri="{FF2B5EF4-FFF2-40B4-BE49-F238E27FC236}">
                <a16:creationId xmlns:a16="http://schemas.microsoft.com/office/drawing/2014/main" id="{C35281FF-A7FC-433C-A692-2D43F40893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43268" y="3220648"/>
            <a:ext cx="3877392" cy="1682642"/>
          </a:xfrm>
          <a:prstGeom prst="rect">
            <a:avLst/>
          </a:prstGeom>
        </p:spPr>
      </p:pic>
    </p:spTree>
    <p:extLst>
      <p:ext uri="{BB962C8B-B14F-4D97-AF65-F5344CB8AC3E}">
        <p14:creationId xmlns:p14="http://schemas.microsoft.com/office/powerpoint/2010/main" val="1870978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881986F-0D39-47B6-940F-09031BD2F3CD}"/>
              </a:ext>
            </a:extLst>
          </p:cNvPr>
          <p:cNvSpPr txBox="1"/>
          <p:nvPr/>
        </p:nvSpPr>
        <p:spPr>
          <a:xfrm>
            <a:off x="754912" y="1307805"/>
            <a:ext cx="10947664" cy="923330"/>
          </a:xfrm>
          <a:prstGeom prst="rect">
            <a:avLst/>
          </a:prstGeom>
          <a:noFill/>
        </p:spPr>
        <p:txBody>
          <a:bodyPr wrap="square" rtlCol="0">
            <a:spAutoFit/>
          </a:bodyPr>
          <a:lstStyle/>
          <a:p>
            <a:pPr algn="just"/>
            <a:r>
              <a:rPr lang="es-MX" b="1" dirty="0"/>
              <a:t>Aprendizaje Profundo (Deep </a:t>
            </a:r>
            <a:r>
              <a:rPr lang="es-MX" b="1" dirty="0" err="1"/>
              <a:t>Learning</a:t>
            </a:r>
            <a:r>
              <a:rPr lang="es-MX" b="1" dirty="0"/>
              <a:t>): </a:t>
            </a:r>
            <a:r>
              <a:rPr lang="es-MX" dirty="0"/>
              <a:t>Grupo de algoritmos de Machine </a:t>
            </a:r>
            <a:r>
              <a:rPr lang="es-MX" dirty="0" err="1"/>
              <a:t>Learning</a:t>
            </a:r>
            <a:r>
              <a:rPr lang="es-MX" dirty="0"/>
              <a:t> que intentan modelar abstracciones de alto nivel </a:t>
            </a:r>
            <a:r>
              <a:rPr lang="es-MX"/>
              <a:t>mediante transformaciones </a:t>
            </a:r>
            <a:r>
              <a:rPr lang="es-MX" dirty="0"/>
              <a:t>no lineales e iterativas. Expresadas en forma matricial o tensorial.</a:t>
            </a:r>
          </a:p>
        </p:txBody>
      </p:sp>
      <p:sp>
        <p:nvSpPr>
          <p:cNvPr id="4" name="Rectángulo 3">
            <a:extLst>
              <a:ext uri="{FF2B5EF4-FFF2-40B4-BE49-F238E27FC236}">
                <a16:creationId xmlns:a16="http://schemas.microsoft.com/office/drawing/2014/main" id="{B43CEF1F-6529-48FE-9014-8E1D31A82193}"/>
              </a:ext>
            </a:extLst>
          </p:cNvPr>
          <p:cNvSpPr/>
          <p:nvPr/>
        </p:nvSpPr>
        <p:spPr>
          <a:xfrm>
            <a:off x="754911" y="3208262"/>
            <a:ext cx="4260645" cy="1077218"/>
          </a:xfrm>
          <a:prstGeom prst="rect">
            <a:avLst/>
          </a:prstGeom>
        </p:spPr>
        <p:txBody>
          <a:bodyPr wrap="square">
            <a:spAutoFit/>
          </a:bodyPr>
          <a:lstStyle/>
          <a:p>
            <a:pPr algn="just"/>
            <a:r>
              <a:rPr lang="es-ES" sz="1600" dirty="0"/>
              <a:t>Usar una cascada de capas con unidades de procesamiento no lineal para extraer y transformar características. Cada capa usa la salida de la capa anterior como entrada. </a:t>
            </a:r>
            <a:endParaRPr lang="es-MX" sz="1600" dirty="0"/>
          </a:p>
        </p:txBody>
      </p:sp>
      <p:sp>
        <p:nvSpPr>
          <p:cNvPr id="6" name="Rectángulo 5">
            <a:extLst>
              <a:ext uri="{FF2B5EF4-FFF2-40B4-BE49-F238E27FC236}">
                <a16:creationId xmlns:a16="http://schemas.microsoft.com/office/drawing/2014/main" id="{79F13186-CDEE-4049-A889-4D5E3957D1A3}"/>
              </a:ext>
            </a:extLst>
          </p:cNvPr>
          <p:cNvSpPr/>
          <p:nvPr/>
        </p:nvSpPr>
        <p:spPr>
          <a:xfrm>
            <a:off x="754911" y="4546592"/>
            <a:ext cx="4260645" cy="830997"/>
          </a:xfrm>
          <a:prstGeom prst="rect">
            <a:avLst/>
          </a:prstGeom>
        </p:spPr>
        <p:txBody>
          <a:bodyPr wrap="square">
            <a:spAutoFit/>
          </a:bodyPr>
          <a:lstStyle/>
          <a:p>
            <a:pPr algn="just"/>
            <a:r>
              <a:rPr lang="es-ES" sz="1600" dirty="0"/>
              <a:t>Las características de más alto nivel se derivan de las características de nivel inferior para formar una representación jerárquica.</a:t>
            </a:r>
            <a:endParaRPr lang="es-MX" sz="1600" dirty="0"/>
          </a:p>
        </p:txBody>
      </p:sp>
      <p:pic>
        <p:nvPicPr>
          <p:cNvPr id="4098" name="Picture 2" descr="Resultado de imagen de deep learning">
            <a:extLst>
              <a:ext uri="{FF2B5EF4-FFF2-40B4-BE49-F238E27FC236}">
                <a16:creationId xmlns:a16="http://schemas.microsoft.com/office/drawing/2014/main" id="{8B019C03-77C5-4604-A6C1-2A145FBB6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425" y="3327993"/>
            <a:ext cx="6050151" cy="225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015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CBD4A2C-DE4F-41CC-9009-6B46BBEFB853}"/>
              </a:ext>
            </a:extLst>
          </p:cNvPr>
          <p:cNvSpPr txBox="1"/>
          <p:nvPr/>
        </p:nvSpPr>
        <p:spPr>
          <a:xfrm>
            <a:off x="430285" y="188883"/>
            <a:ext cx="11500982" cy="1477328"/>
          </a:xfrm>
          <a:prstGeom prst="rect">
            <a:avLst/>
          </a:prstGeom>
          <a:noFill/>
        </p:spPr>
        <p:txBody>
          <a:bodyPr wrap="square" rtlCol="0">
            <a:spAutoFit/>
          </a:bodyPr>
          <a:lstStyle/>
          <a:p>
            <a:pPr algn="just"/>
            <a:r>
              <a:rPr lang="es-MX" b="1" dirty="0"/>
              <a:t>Redes totalmente conectadas (</a:t>
            </a:r>
            <a:r>
              <a:rPr lang="es-MX" b="1" dirty="0" err="1"/>
              <a:t>Fully</a:t>
            </a:r>
            <a:r>
              <a:rPr lang="es-MX" b="1" dirty="0"/>
              <a:t> </a:t>
            </a:r>
            <a:r>
              <a:rPr lang="es-MX" b="1" dirty="0" err="1"/>
              <a:t>Connected</a:t>
            </a:r>
            <a:r>
              <a:rPr lang="es-MX" b="1" dirty="0"/>
              <a:t> Networks, FCN):</a:t>
            </a:r>
          </a:p>
          <a:p>
            <a:pPr algn="just"/>
            <a:endParaRPr lang="es-MX" b="1" dirty="0"/>
          </a:p>
          <a:p>
            <a:pPr algn="just"/>
            <a:r>
              <a:rPr lang="es-MX" dirty="0"/>
              <a:t>Se modelan como una colección de neuronas que están conectadas  en un grafo no cíclico. En estas redes las neuronas que se encuentran en dos capas adyacentes se encuentran totalmente conectadas entre si, pero las neuronas de una misma capa no se conectan entre ellas.</a:t>
            </a:r>
          </a:p>
        </p:txBody>
      </p:sp>
      <p:pic>
        <p:nvPicPr>
          <p:cNvPr id="5122" name="Picture 2">
            <a:extLst>
              <a:ext uri="{FF2B5EF4-FFF2-40B4-BE49-F238E27FC236}">
                <a16:creationId xmlns:a16="http://schemas.microsoft.com/office/drawing/2014/main" id="{A5D763E8-D8B6-4E4F-B172-60FD9C098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85" y="2226665"/>
            <a:ext cx="4050671" cy="198692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BE2C0F2C-5A27-4514-B983-F23AAD9A225F}"/>
              </a:ext>
            </a:extLst>
          </p:cNvPr>
          <p:cNvSpPr txBox="1"/>
          <p:nvPr/>
        </p:nvSpPr>
        <p:spPr>
          <a:xfrm>
            <a:off x="5706737" y="1859339"/>
            <a:ext cx="6224530" cy="2862322"/>
          </a:xfrm>
          <a:prstGeom prst="rect">
            <a:avLst/>
          </a:prstGeom>
          <a:noFill/>
        </p:spPr>
        <p:txBody>
          <a:bodyPr wrap="square" rtlCol="0">
            <a:spAutoFit/>
          </a:bodyPr>
          <a:lstStyle/>
          <a:p>
            <a:r>
              <a:rPr lang="es-MX" b="1" dirty="0"/>
              <a:t>Tamaño de la red: </a:t>
            </a:r>
          </a:p>
          <a:p>
            <a:pPr marL="285750" indent="-285750">
              <a:buFontTx/>
              <a:buChar char="-"/>
            </a:pPr>
            <a:r>
              <a:rPr lang="es-MX" dirty="0"/>
              <a:t>Numero de neuronas</a:t>
            </a:r>
          </a:p>
          <a:p>
            <a:pPr marL="285750" indent="-285750">
              <a:buFontTx/>
              <a:buChar char="-"/>
            </a:pPr>
            <a:r>
              <a:rPr lang="es-MX" dirty="0"/>
              <a:t>Número de parámetros</a:t>
            </a:r>
          </a:p>
          <a:p>
            <a:pPr marL="742950" lvl="1" indent="-285750">
              <a:buFontTx/>
              <a:buChar char="-"/>
            </a:pPr>
            <a:r>
              <a:rPr lang="es-MX" dirty="0"/>
              <a:t>Pesos y </a:t>
            </a:r>
            <a:r>
              <a:rPr lang="es-MX" dirty="0" err="1"/>
              <a:t>biases</a:t>
            </a:r>
            <a:r>
              <a:rPr lang="es-MX" dirty="0"/>
              <a:t> </a:t>
            </a:r>
          </a:p>
          <a:p>
            <a:endParaRPr lang="es-MX" dirty="0"/>
          </a:p>
          <a:p>
            <a:r>
              <a:rPr lang="es-MX" b="1" dirty="0">
                <a:solidFill>
                  <a:srgbClr val="FF0000"/>
                </a:solidFill>
              </a:rPr>
              <a:t>Capa de salida: </a:t>
            </a:r>
            <a:r>
              <a:rPr lang="es-MX" dirty="0"/>
              <a:t>Usualmente representa la probabilidad de clase (clasificación) o una regresión lineal. </a:t>
            </a:r>
          </a:p>
          <a:p>
            <a:endParaRPr lang="es-MX" dirty="0"/>
          </a:p>
          <a:p>
            <a:r>
              <a:rPr lang="es-MX" b="1" dirty="0"/>
              <a:t>Clasificación</a:t>
            </a:r>
            <a:r>
              <a:rPr lang="es-MX" dirty="0"/>
              <a:t>: Se puede utilizar cualquier clasificador. Generalmente se utilizan </a:t>
            </a:r>
            <a:r>
              <a:rPr lang="es-MX" b="1" dirty="0" err="1"/>
              <a:t>Softmax</a:t>
            </a:r>
            <a:r>
              <a:rPr lang="es-MX" dirty="0"/>
              <a:t> o SVM.</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BA47AD7D-5779-4749-935B-E1A9E31275E4}"/>
                  </a:ext>
                </a:extLst>
              </p:cNvPr>
              <p:cNvSpPr txBox="1"/>
              <p:nvPr/>
            </p:nvSpPr>
            <p:spPr>
              <a:xfrm>
                <a:off x="8995272" y="2094463"/>
                <a:ext cx="152016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latin typeface="Cambria Math" panose="02040503050406030204" pitchFamily="18" charset="0"/>
                        </a:rPr>
                        <m:t>𝑤</m:t>
                      </m:r>
                      <m:r>
                        <a:rPr lang="es-MX" sz="2800" b="0" i="1" smtClean="0">
                          <a:latin typeface="Cambria Math" panose="02040503050406030204" pitchFamily="18" charset="0"/>
                        </a:rPr>
                        <m:t>∗</m:t>
                      </m:r>
                      <m:r>
                        <a:rPr lang="es-MX" sz="2800" b="0" i="1" smtClean="0">
                          <a:latin typeface="Cambria Math" panose="02040503050406030204" pitchFamily="18" charset="0"/>
                        </a:rPr>
                        <m:t>𝑥</m:t>
                      </m:r>
                      <m:r>
                        <a:rPr lang="es-MX" sz="2800" b="0" i="1" smtClean="0">
                          <a:latin typeface="Cambria Math" panose="02040503050406030204" pitchFamily="18" charset="0"/>
                        </a:rPr>
                        <m:t>+</m:t>
                      </m:r>
                      <m:r>
                        <a:rPr lang="es-MX" sz="2800" b="0" i="1" smtClean="0">
                          <a:latin typeface="Cambria Math" panose="02040503050406030204" pitchFamily="18" charset="0"/>
                        </a:rPr>
                        <m:t>𝑏</m:t>
                      </m:r>
                    </m:oMath>
                  </m:oMathPara>
                </a14:m>
                <a:endParaRPr lang="es-MX" sz="2800" dirty="0"/>
              </a:p>
            </p:txBody>
          </p:sp>
        </mc:Choice>
        <mc:Fallback xmlns="">
          <p:sp>
            <p:nvSpPr>
              <p:cNvPr id="4" name="CuadroTexto 3">
                <a:extLst>
                  <a:ext uri="{FF2B5EF4-FFF2-40B4-BE49-F238E27FC236}">
                    <a16:creationId xmlns:a16="http://schemas.microsoft.com/office/drawing/2014/main" id="{BA47AD7D-5779-4749-935B-E1A9E31275E4}"/>
                  </a:ext>
                </a:extLst>
              </p:cNvPr>
              <p:cNvSpPr txBox="1">
                <a:spLocks noRot="1" noChangeAspect="1" noMove="1" noResize="1" noEditPoints="1" noAdjustHandles="1" noChangeArrowheads="1" noChangeShapeType="1" noTextEdit="1"/>
              </p:cNvSpPr>
              <p:nvPr/>
            </p:nvSpPr>
            <p:spPr>
              <a:xfrm>
                <a:off x="8995272" y="2094463"/>
                <a:ext cx="1520160" cy="430887"/>
              </a:xfrm>
              <a:prstGeom prst="rect">
                <a:avLst/>
              </a:prstGeom>
              <a:blipFill>
                <a:blip r:embed="rId3"/>
                <a:stretch>
                  <a:fillRect/>
                </a:stretch>
              </a:blipFill>
            </p:spPr>
            <p:txBody>
              <a:bodyPr/>
              <a:lstStyle/>
              <a:p>
                <a:r>
                  <a:rPr lang="es-MX">
                    <a:noFill/>
                  </a:rPr>
                  <a:t> </a:t>
                </a:r>
              </a:p>
            </p:txBody>
          </p:sp>
        </mc:Fallback>
      </mc:AlternateContent>
      <p:sp>
        <p:nvSpPr>
          <p:cNvPr id="8" name="Rectángulo 7">
            <a:extLst>
              <a:ext uri="{FF2B5EF4-FFF2-40B4-BE49-F238E27FC236}">
                <a16:creationId xmlns:a16="http://schemas.microsoft.com/office/drawing/2014/main" id="{8F314921-35AF-4120-90EA-877987C9C3CC}"/>
              </a:ext>
            </a:extLst>
          </p:cNvPr>
          <p:cNvSpPr/>
          <p:nvPr/>
        </p:nvSpPr>
        <p:spPr>
          <a:xfrm>
            <a:off x="1" y="5158242"/>
            <a:ext cx="6602818" cy="1316986"/>
          </a:xfrm>
          <a:prstGeom prst="rect">
            <a:avLst/>
          </a:prstGeom>
          <a:solidFill>
            <a:srgbClr val="1F4E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490D0474-3162-41F0-B22F-D590FD835C8E}"/>
              </a:ext>
            </a:extLst>
          </p:cNvPr>
          <p:cNvSpPr txBox="1"/>
          <p:nvPr/>
        </p:nvSpPr>
        <p:spPr>
          <a:xfrm>
            <a:off x="90625" y="5216570"/>
            <a:ext cx="6246379" cy="1200329"/>
          </a:xfrm>
          <a:prstGeom prst="rect">
            <a:avLst/>
          </a:prstGeom>
          <a:noFill/>
        </p:spPr>
        <p:txBody>
          <a:bodyPr wrap="square" rtlCol="0">
            <a:spAutoFit/>
          </a:bodyPr>
          <a:lstStyle/>
          <a:p>
            <a:pPr algn="ctr"/>
            <a:r>
              <a:rPr lang="es-MX" dirty="0">
                <a:solidFill>
                  <a:schemeClr val="bg1"/>
                </a:solidFill>
              </a:rPr>
              <a:t>Generalización de la regresión logística a múltiples clases. </a:t>
            </a:r>
            <a:br>
              <a:rPr lang="es-MX" dirty="0">
                <a:solidFill>
                  <a:schemeClr val="bg1"/>
                </a:solidFill>
              </a:rPr>
            </a:br>
            <a:r>
              <a:rPr lang="es-MX" dirty="0">
                <a:solidFill>
                  <a:schemeClr val="bg1"/>
                </a:solidFill>
              </a:rPr>
              <a:t>Salida más intuitiva, ya que da la probabilidad normalizada de clase. Tiene como salida un vector cuyos valores tienen un </a:t>
            </a:r>
            <a:br>
              <a:rPr lang="es-MX" dirty="0">
                <a:solidFill>
                  <a:schemeClr val="bg1"/>
                </a:solidFill>
              </a:rPr>
            </a:br>
            <a:r>
              <a:rPr lang="es-MX" dirty="0">
                <a:solidFill>
                  <a:schemeClr val="bg1"/>
                </a:solidFill>
              </a:rPr>
              <a:t>rango [0-1] y su suma es = 1</a:t>
            </a:r>
          </a:p>
        </p:txBody>
      </p:sp>
      <p:pic>
        <p:nvPicPr>
          <p:cNvPr id="5124" name="Picture 4" descr="Resultado de imagen de softmax">
            <a:extLst>
              <a:ext uri="{FF2B5EF4-FFF2-40B4-BE49-F238E27FC236}">
                <a16:creationId xmlns:a16="http://schemas.microsoft.com/office/drawing/2014/main" id="{9B7B34B7-B2BE-4CED-A04A-860666738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732" y="5205015"/>
            <a:ext cx="1838498" cy="12234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sultado de imagen de softmax">
            <a:extLst>
              <a:ext uri="{FF2B5EF4-FFF2-40B4-BE49-F238E27FC236}">
                <a16:creationId xmlns:a16="http://schemas.microsoft.com/office/drawing/2014/main" id="{F626E2F5-D6C7-476B-877B-49C8A16A97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7144" y="5073784"/>
            <a:ext cx="3076575"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12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E7268E8-4728-4167-A9DD-8855D531A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764" y="4409850"/>
            <a:ext cx="4664356" cy="165582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CAA98A9-491A-40CB-96B2-D53BE340AB30}"/>
              </a:ext>
            </a:extLst>
          </p:cNvPr>
          <p:cNvSpPr txBox="1"/>
          <p:nvPr/>
        </p:nvSpPr>
        <p:spPr>
          <a:xfrm>
            <a:off x="414022" y="4409850"/>
            <a:ext cx="5022339" cy="1754326"/>
          </a:xfrm>
          <a:prstGeom prst="rect">
            <a:avLst/>
          </a:prstGeom>
          <a:noFill/>
        </p:spPr>
        <p:txBody>
          <a:bodyPr wrap="square" rtlCol="0">
            <a:spAutoFit/>
          </a:bodyPr>
          <a:lstStyle/>
          <a:p>
            <a:pPr algn="just"/>
            <a:r>
              <a:rPr lang="es-MX" b="1" dirty="0"/>
              <a:t>Número de capas: </a:t>
            </a:r>
          </a:p>
          <a:p>
            <a:pPr algn="just"/>
            <a:r>
              <a:rPr lang="es-MX" dirty="0"/>
              <a:t>Al incrementar el numero de capas  y el numero de neuronas, se aumenta el espacio de funciones que se puede representar. Se aumenta el sobre ajuste del modelo a los datos de entrenamiento (</a:t>
            </a:r>
            <a:r>
              <a:rPr lang="es-MX" b="1" i="1" dirty="0" err="1"/>
              <a:t>Overfitting</a:t>
            </a:r>
            <a:r>
              <a:rPr lang="es-MX" dirty="0"/>
              <a:t>).</a:t>
            </a:r>
          </a:p>
        </p:txBody>
      </p:sp>
      <p:sp>
        <p:nvSpPr>
          <p:cNvPr id="4" name="CuadroTexto 3">
            <a:extLst>
              <a:ext uri="{FF2B5EF4-FFF2-40B4-BE49-F238E27FC236}">
                <a16:creationId xmlns:a16="http://schemas.microsoft.com/office/drawing/2014/main" id="{D8474E54-59F7-46F2-A4F5-F61EF0168D04}"/>
              </a:ext>
            </a:extLst>
          </p:cNvPr>
          <p:cNvSpPr txBox="1"/>
          <p:nvPr/>
        </p:nvSpPr>
        <p:spPr>
          <a:xfrm>
            <a:off x="414023" y="309608"/>
            <a:ext cx="5022339" cy="3693319"/>
          </a:xfrm>
          <a:prstGeom prst="rect">
            <a:avLst/>
          </a:prstGeom>
          <a:noFill/>
        </p:spPr>
        <p:txBody>
          <a:bodyPr wrap="square" rtlCol="0">
            <a:spAutoFit/>
          </a:bodyPr>
          <a:lstStyle/>
          <a:p>
            <a:pPr algn="just"/>
            <a:r>
              <a:rPr lang="es-MX" b="1" dirty="0"/>
              <a:t>Inicialización de parámetros: </a:t>
            </a:r>
          </a:p>
          <a:p>
            <a:pPr algn="just"/>
            <a:endParaRPr lang="es-MX" b="1" dirty="0"/>
          </a:p>
          <a:p>
            <a:pPr algn="just"/>
            <a:r>
              <a:rPr lang="es-MX" b="1" dirty="0"/>
              <a:t>Pesos:</a:t>
            </a:r>
          </a:p>
          <a:p>
            <a:pPr algn="just"/>
            <a:r>
              <a:rPr lang="es-MX" dirty="0">
                <a:solidFill>
                  <a:srgbClr val="FF0000"/>
                </a:solidFill>
              </a:rPr>
              <a:t>No inicializar todo en 0.</a:t>
            </a:r>
          </a:p>
          <a:p>
            <a:pPr algn="just"/>
            <a:r>
              <a:rPr lang="es-MX" dirty="0"/>
              <a:t>Números pequeños aleatorios divididos entre el número de entradas, para reducir la varianza en las salidas y mejorar el rango de convergencia.</a:t>
            </a:r>
            <a:endParaRPr lang="pt-BR" dirty="0"/>
          </a:p>
          <a:p>
            <a:pPr algn="just"/>
            <a:endParaRPr lang="es-MX" dirty="0"/>
          </a:p>
          <a:p>
            <a:pPr algn="just"/>
            <a:r>
              <a:rPr lang="es-MX" b="1" dirty="0" err="1"/>
              <a:t>Biases</a:t>
            </a:r>
            <a:r>
              <a:rPr lang="es-MX" b="1" dirty="0"/>
              <a:t>:</a:t>
            </a:r>
          </a:p>
          <a:p>
            <a:pPr algn="just"/>
            <a:endParaRPr lang="es-MX" b="1" dirty="0"/>
          </a:p>
          <a:p>
            <a:pPr algn="just"/>
            <a:r>
              <a:rPr lang="es-MX" dirty="0"/>
              <a:t>Generalmente se inicializan todos en</a:t>
            </a:r>
            <a:r>
              <a:rPr lang="es-MX" b="1" dirty="0"/>
              <a:t> cero</a:t>
            </a:r>
            <a:r>
              <a:rPr lang="es-MX" dirty="0"/>
              <a:t>, o un valor constante pequeño cuando se usa </a:t>
            </a:r>
            <a:r>
              <a:rPr lang="es-MX" dirty="0" err="1"/>
              <a:t>ReLu</a:t>
            </a:r>
            <a:r>
              <a:rPr lang="es-MX" dirty="0"/>
              <a:t>. </a:t>
            </a:r>
          </a:p>
          <a:p>
            <a:endParaRPr lang="es-MX" dirty="0"/>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1216E809-04AD-41DF-A628-DB4EA1184EE3}"/>
                  </a:ext>
                </a:extLst>
              </p:cNvPr>
              <p:cNvSpPr txBox="1"/>
              <p:nvPr/>
            </p:nvSpPr>
            <p:spPr>
              <a:xfrm>
                <a:off x="7071754" y="2825897"/>
                <a:ext cx="124611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𝑉𝑎𝑟</m:t>
                      </m:r>
                      <m:d>
                        <m:dPr>
                          <m:ctrlPr>
                            <a:rPr lang="es-MX" b="0" i="1" smtClean="0">
                              <a:latin typeface="Cambria Math" panose="02040503050406030204" pitchFamily="18" charset="0"/>
                            </a:rPr>
                          </m:ctrlPr>
                        </m:dPr>
                        <m:e>
                          <m:r>
                            <a:rPr lang="es-MX" b="0" i="1" smtClean="0">
                              <a:latin typeface="Cambria Math" panose="02040503050406030204" pitchFamily="18" charset="0"/>
                            </a:rPr>
                            <m:t>𝑤</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𝑛</m:t>
                          </m:r>
                        </m:den>
                      </m:f>
                    </m:oMath>
                  </m:oMathPara>
                </a14:m>
                <a:endParaRPr lang="es-MX" dirty="0"/>
              </a:p>
            </p:txBody>
          </p:sp>
        </mc:Choice>
        <mc:Fallback xmlns="">
          <p:sp>
            <p:nvSpPr>
              <p:cNvPr id="9" name="CuadroTexto 8">
                <a:extLst>
                  <a:ext uri="{FF2B5EF4-FFF2-40B4-BE49-F238E27FC236}">
                    <a16:creationId xmlns:a16="http://schemas.microsoft.com/office/drawing/2014/main" id="{1216E809-04AD-41DF-A628-DB4EA1184EE3}"/>
                  </a:ext>
                </a:extLst>
              </p:cNvPr>
              <p:cNvSpPr txBox="1">
                <a:spLocks noRot="1" noChangeAspect="1" noMove="1" noResize="1" noEditPoints="1" noAdjustHandles="1" noChangeArrowheads="1" noChangeShapeType="1" noTextEdit="1"/>
              </p:cNvSpPr>
              <p:nvPr/>
            </p:nvSpPr>
            <p:spPr>
              <a:xfrm>
                <a:off x="7071754" y="2825897"/>
                <a:ext cx="1246110" cy="520399"/>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7917849B-C506-40AA-BB54-7EE9F802F0A8}"/>
                  </a:ext>
                </a:extLst>
              </p:cNvPr>
              <p:cNvSpPr txBox="1"/>
              <p:nvPr/>
            </p:nvSpPr>
            <p:spPr>
              <a:xfrm>
                <a:off x="7518245" y="931682"/>
                <a:ext cx="240065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𝑉𝑎𝑟</m:t>
                      </m:r>
                      <m:d>
                        <m:dPr>
                          <m:ctrlPr>
                            <a:rPr lang="es-MX" b="0" i="1" smtClean="0">
                              <a:latin typeface="Cambria Math" panose="02040503050406030204" pitchFamily="18" charset="0"/>
                            </a:rPr>
                          </m:ctrlPr>
                        </m:dPr>
                        <m:e>
                          <m:r>
                            <a:rPr lang="es-MX" b="0" i="1" smtClean="0">
                              <a:latin typeface="Cambria Math" panose="02040503050406030204" pitchFamily="18" charset="0"/>
                            </a:rPr>
                            <m:t>𝑠</m:t>
                          </m:r>
                        </m:e>
                      </m:d>
                      <m:r>
                        <a:rPr lang="es-MX" b="0" i="1" smtClean="0">
                          <a:latin typeface="Cambria Math" panose="02040503050406030204" pitchFamily="18" charset="0"/>
                        </a:rPr>
                        <m:t>=</m:t>
                      </m:r>
                      <m:r>
                        <a:rPr lang="es-MX" b="0" i="1" smtClean="0">
                          <a:latin typeface="Cambria Math" panose="02040503050406030204" pitchFamily="18" charset="0"/>
                        </a:rPr>
                        <m:t>𝑉𝑎𝑟</m:t>
                      </m:r>
                      <m:r>
                        <a:rPr lang="es-MX" b="0" i="1" smtClean="0">
                          <a:latin typeface="Cambria Math" panose="02040503050406030204" pitchFamily="18" charset="0"/>
                        </a:rPr>
                        <m:t>(</m:t>
                      </m:r>
                      <m:nary>
                        <m:naryPr>
                          <m:chr m:val="∑"/>
                          <m:ctrlPr>
                            <a:rPr lang="es-MX" b="0" i="1" smtClean="0">
                              <a:latin typeface="Cambria Math" panose="02040503050406030204" pitchFamily="18" charset="0"/>
                            </a:rPr>
                          </m:ctrlPr>
                        </m:naryPr>
                        <m:sub>
                          <m:r>
                            <m:rPr>
                              <m:brk m:alnAt="23"/>
                            </m:rPr>
                            <a:rPr lang="es-MX" b="0" i="1" smtClean="0">
                              <a:latin typeface="Cambria Math" panose="02040503050406030204" pitchFamily="18" charset="0"/>
                            </a:rPr>
                            <m:t>𝑖</m:t>
                          </m:r>
                        </m:sub>
                        <m:sup>
                          <m:r>
                            <a:rPr lang="es-MX" b="0" i="1" smtClean="0">
                              <a:latin typeface="Cambria Math" panose="02040503050406030204" pitchFamily="18" charset="0"/>
                            </a:rPr>
                            <m:t>𝑛</m:t>
                          </m:r>
                        </m:sup>
                        <m:e>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𝑖</m:t>
                              </m:r>
                            </m:sub>
                          </m:sSub>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e>
                      </m:nary>
                      <m:r>
                        <a:rPr lang="es-MX" b="0" i="1" smtClean="0">
                          <a:latin typeface="Cambria Math" panose="02040503050406030204" pitchFamily="18" charset="0"/>
                        </a:rPr>
                        <m:t>)</m:t>
                      </m:r>
                    </m:oMath>
                  </m:oMathPara>
                </a14:m>
                <a:endParaRPr lang="es-MX" dirty="0"/>
              </a:p>
            </p:txBody>
          </p:sp>
        </mc:Choice>
        <mc:Fallback xmlns="">
          <p:sp>
            <p:nvSpPr>
              <p:cNvPr id="10" name="CuadroTexto 9">
                <a:extLst>
                  <a:ext uri="{FF2B5EF4-FFF2-40B4-BE49-F238E27FC236}">
                    <a16:creationId xmlns:a16="http://schemas.microsoft.com/office/drawing/2014/main" id="{7917849B-C506-40AA-BB54-7EE9F802F0A8}"/>
                  </a:ext>
                </a:extLst>
              </p:cNvPr>
              <p:cNvSpPr txBox="1">
                <a:spLocks noRot="1" noChangeAspect="1" noMove="1" noResize="1" noEditPoints="1" noAdjustHandles="1" noChangeArrowheads="1" noChangeShapeType="1" noTextEdit="1"/>
              </p:cNvSpPr>
              <p:nvPr/>
            </p:nvSpPr>
            <p:spPr>
              <a:xfrm>
                <a:off x="7518245" y="931682"/>
                <a:ext cx="2400657" cy="756233"/>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416AE414-88DA-4461-BAD7-DE95DDFCB4A5}"/>
                  </a:ext>
                </a:extLst>
              </p:cNvPr>
              <p:cNvSpPr txBox="1"/>
              <p:nvPr/>
            </p:nvSpPr>
            <p:spPr>
              <a:xfrm>
                <a:off x="8317864" y="1966972"/>
                <a:ext cx="209474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m:t>
                      </m:r>
                      <m:d>
                        <m:dPr>
                          <m:ctrlPr>
                            <a:rPr lang="es-MX" b="0" i="1" smtClean="0">
                              <a:latin typeface="Cambria Math" panose="02040503050406030204" pitchFamily="18" charset="0"/>
                            </a:rPr>
                          </m:ctrlPr>
                        </m:dPr>
                        <m:e>
                          <m:r>
                            <a:rPr lang="es-MX" b="0" i="1" smtClean="0">
                              <a:latin typeface="Cambria Math" panose="02040503050406030204" pitchFamily="18" charset="0"/>
                            </a:rPr>
                            <m:t>𝑛𝑉𝑎𝑟</m:t>
                          </m:r>
                          <m:d>
                            <m:dPr>
                              <m:ctrlPr>
                                <a:rPr lang="es-MX" b="0" i="1" smtClean="0">
                                  <a:latin typeface="Cambria Math" panose="02040503050406030204" pitchFamily="18" charset="0"/>
                                </a:rPr>
                              </m:ctrlPr>
                            </m:dPr>
                            <m:e>
                              <m:r>
                                <a:rPr lang="es-MX" b="0" i="1" smtClean="0">
                                  <a:latin typeface="Cambria Math" panose="02040503050406030204" pitchFamily="18" charset="0"/>
                                </a:rPr>
                                <m:t>𝑤</m:t>
                              </m:r>
                            </m:e>
                          </m:d>
                        </m:e>
                      </m:d>
                      <m:r>
                        <a:rPr lang="es-MX" b="0" i="1" smtClean="0">
                          <a:latin typeface="Cambria Math" panose="02040503050406030204" pitchFamily="18" charset="0"/>
                        </a:rPr>
                        <m:t>𝑉𝑎𝑟</m:t>
                      </m:r>
                      <m:r>
                        <a:rPr lang="es-MX" b="0" i="1" smtClean="0">
                          <a:latin typeface="Cambria Math" panose="02040503050406030204" pitchFamily="18" charset="0"/>
                        </a:rPr>
                        <m:t>(</m:t>
                      </m:r>
                      <m:r>
                        <a:rPr lang="es-MX" b="0" i="1" smtClean="0">
                          <a:latin typeface="Cambria Math" panose="02040503050406030204" pitchFamily="18" charset="0"/>
                        </a:rPr>
                        <m:t>𝑥</m:t>
                      </m:r>
                      <m:r>
                        <a:rPr lang="es-MX" b="0" i="1" smtClean="0">
                          <a:latin typeface="Cambria Math" panose="02040503050406030204" pitchFamily="18" charset="0"/>
                        </a:rPr>
                        <m:t>)</m:t>
                      </m:r>
                    </m:oMath>
                  </m:oMathPara>
                </a14:m>
                <a:endParaRPr lang="es-MX" dirty="0"/>
              </a:p>
            </p:txBody>
          </p:sp>
        </mc:Choice>
        <mc:Fallback xmlns="">
          <p:sp>
            <p:nvSpPr>
              <p:cNvPr id="11" name="CuadroTexto 10">
                <a:extLst>
                  <a:ext uri="{FF2B5EF4-FFF2-40B4-BE49-F238E27FC236}">
                    <a16:creationId xmlns:a16="http://schemas.microsoft.com/office/drawing/2014/main" id="{416AE414-88DA-4461-BAD7-DE95DDFCB4A5}"/>
                  </a:ext>
                </a:extLst>
              </p:cNvPr>
              <p:cNvSpPr txBox="1">
                <a:spLocks noRot="1" noChangeAspect="1" noMove="1" noResize="1" noEditPoints="1" noAdjustHandles="1" noChangeArrowheads="1" noChangeShapeType="1" noTextEdit="1"/>
              </p:cNvSpPr>
              <p:nvPr/>
            </p:nvSpPr>
            <p:spPr>
              <a:xfrm>
                <a:off x="8317864" y="1966972"/>
                <a:ext cx="2094741" cy="312650"/>
              </a:xfrm>
              <a:prstGeom prst="rect">
                <a:avLst/>
              </a:prstGeom>
              <a:blipFill>
                <a:blip r:embed="rId5"/>
                <a:stretch>
                  <a:fillRect l="-581" r="-3488" b="-2745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79A5A79D-F8D0-4715-90CC-7904808FCB96}"/>
                  </a:ext>
                </a:extLst>
              </p:cNvPr>
              <p:cNvSpPr txBox="1"/>
              <p:nvPr/>
            </p:nvSpPr>
            <p:spPr>
              <a:xfrm>
                <a:off x="8878217" y="2766842"/>
                <a:ext cx="1422248" cy="5794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𝑤</m:t>
                      </m:r>
                      <m:r>
                        <a:rPr lang="es-MX" b="0" i="1" smtClean="0">
                          <a:latin typeface="Cambria Math" panose="02040503050406030204" pitchFamily="18" charset="0"/>
                        </a:rPr>
                        <m:t>= </m:t>
                      </m:r>
                      <m:f>
                        <m:fPr>
                          <m:ctrlPr>
                            <a:rPr lang="es-MX" b="0" i="1" smtClean="0">
                              <a:latin typeface="Cambria Math" panose="02040503050406030204" pitchFamily="18" charset="0"/>
                            </a:rPr>
                          </m:ctrlPr>
                        </m:fPr>
                        <m:num>
                          <m:r>
                            <a:rPr lang="es-MX" b="0" i="1" smtClean="0">
                              <a:latin typeface="Cambria Math" panose="02040503050406030204" pitchFamily="18" charset="0"/>
                            </a:rPr>
                            <m:t>𝑟𝑎𝑛𝑑</m:t>
                          </m:r>
                          <m:r>
                            <a:rPr lang="es-MX" b="0" i="1" smtClean="0">
                              <a:latin typeface="Cambria Math" panose="02040503050406030204" pitchFamily="18" charset="0"/>
                            </a:rPr>
                            <m:t>(</m:t>
                          </m:r>
                          <m:r>
                            <a:rPr lang="es-MX" b="0" i="1" smtClean="0">
                              <a:latin typeface="Cambria Math" panose="02040503050406030204" pitchFamily="18" charset="0"/>
                            </a:rPr>
                            <m:t>𝑛</m:t>
                          </m:r>
                          <m:r>
                            <a:rPr lang="es-MX" b="0" i="1" smtClean="0">
                              <a:latin typeface="Cambria Math" panose="02040503050406030204" pitchFamily="18" charset="0"/>
                            </a:rPr>
                            <m:t>)</m:t>
                          </m:r>
                        </m:num>
                        <m:den>
                          <m:rad>
                            <m:radPr>
                              <m:degHide m:val="on"/>
                              <m:ctrlPr>
                                <a:rPr lang="es-MX" b="0" i="1" smtClean="0">
                                  <a:latin typeface="Cambria Math" panose="02040503050406030204" pitchFamily="18" charset="0"/>
                                </a:rPr>
                              </m:ctrlPr>
                            </m:radPr>
                            <m:deg/>
                            <m:e>
                              <m:r>
                                <a:rPr lang="es-MX" b="0" i="1" smtClean="0">
                                  <a:latin typeface="Cambria Math" panose="02040503050406030204" pitchFamily="18" charset="0"/>
                                </a:rPr>
                                <m:t>𝑛</m:t>
                              </m:r>
                            </m:e>
                          </m:rad>
                        </m:den>
                      </m:f>
                    </m:oMath>
                  </m:oMathPara>
                </a14:m>
                <a:endParaRPr lang="es-MX" dirty="0"/>
              </a:p>
            </p:txBody>
          </p:sp>
        </mc:Choice>
        <mc:Fallback xmlns="">
          <p:sp>
            <p:nvSpPr>
              <p:cNvPr id="12" name="CuadroTexto 11">
                <a:extLst>
                  <a:ext uri="{FF2B5EF4-FFF2-40B4-BE49-F238E27FC236}">
                    <a16:creationId xmlns:a16="http://schemas.microsoft.com/office/drawing/2014/main" id="{79A5A79D-F8D0-4715-90CC-7904808FCB96}"/>
                  </a:ext>
                </a:extLst>
              </p:cNvPr>
              <p:cNvSpPr txBox="1">
                <a:spLocks noRot="1" noChangeAspect="1" noMove="1" noResize="1" noEditPoints="1" noAdjustHandles="1" noChangeArrowheads="1" noChangeShapeType="1" noTextEdit="1"/>
              </p:cNvSpPr>
              <p:nvPr/>
            </p:nvSpPr>
            <p:spPr>
              <a:xfrm>
                <a:off x="8878217" y="2766842"/>
                <a:ext cx="1422248" cy="579454"/>
              </a:xfrm>
              <a:prstGeom prst="rect">
                <a:avLst/>
              </a:prstGeom>
              <a:blipFill>
                <a:blip r:embed="rId6"/>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7040136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13442</TotalTime>
  <Words>1632</Words>
  <Application>Microsoft Office PowerPoint</Application>
  <PresentationFormat>Panorámica</PresentationFormat>
  <Paragraphs>189</Paragraphs>
  <Slides>18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Calibri</vt:lpstr>
      <vt:lpstr>Calibri Light</vt:lpstr>
      <vt:lpstr>Cambria Math</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Fabian Torres</dc:creator>
  <cp:lastModifiedBy>Fabian Torres</cp:lastModifiedBy>
  <cp:revision>169</cp:revision>
  <dcterms:created xsi:type="dcterms:W3CDTF">2020-02-24T23:57:49Z</dcterms:created>
  <dcterms:modified xsi:type="dcterms:W3CDTF">2020-04-09T00:13:07Z</dcterms:modified>
</cp:coreProperties>
</file>